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notesSlides/notesSlide3.xml" ContentType="application/vnd.openxmlformats-officedocument.presentationml.notesSlide+xml"/>
  <Default Extension="png" ContentType="image/png"/>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7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654" y="-102"/>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viewProps" Target="view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
        <p:cNvGrpSpPr/>
        <p:nvPr/>
      </p:nvGrpSpPr>
      <p:grpSpPr>
        <a:xfrm>
          <a:off x="0" y="0"/>
          <a:ext cx="0" cy="0"/>
          <a:chOff x="0" y="0"/>
          <a:chExt cx="0" cy="0"/>
        </a:xfrm>
      </p:grpSpPr>
      <p:sp>
        <p:nvSpPr>
          <p:cNvPr id="33" name="Shape 3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 name="Shape 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95" name="Shape 9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Shape 10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1" name="Shape 10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07" name="Shape 10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Shape 11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3" name="Shape 11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Shape 3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 name="Shape 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49" name="Shape 14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55" name="Shape 15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1" name="Shape 1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67" name="Shape 16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Shape 17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3" name="Shape 1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85" name="Shape 18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Shape 19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198" name="Shape 19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04" name="Shape 2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Shape 4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7" name="Shape 4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Shape 20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0" name="Shape 21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Shape 22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28" name="Shape 22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Shape 23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34" name="Shape 23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0" name="Shape 24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Shape 24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46" name="Shape 24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Shape 25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2" name="Shape 25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Shape 25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58" name="Shape 25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Shape 26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64" name="Shape 26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Shape 5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3" name="Shape 5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Shape 26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0" name="Shape 2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76" name="Shape 2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Shape 28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2" name="Shape 28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6"/>
        <p:cNvGrpSpPr/>
        <p:nvPr/>
      </p:nvGrpSpPr>
      <p:grpSpPr>
        <a:xfrm>
          <a:off x="0" y="0"/>
          <a:ext cx="0" cy="0"/>
          <a:chOff x="0" y="0"/>
          <a:chExt cx="0" cy="0"/>
        </a:xfrm>
      </p:grpSpPr>
      <p:sp>
        <p:nvSpPr>
          <p:cNvPr id="287" name="Shape 28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8" name="Shape 28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Shape 29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94" name="Shape 2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Shape 29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0" name="Shape 30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Shape 30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06" name="Shape 3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0"/>
        <p:cNvGrpSpPr/>
        <p:nvPr/>
      </p:nvGrpSpPr>
      <p:grpSpPr>
        <a:xfrm>
          <a:off x="0" y="0"/>
          <a:ext cx="0" cy="0"/>
          <a:chOff x="0" y="0"/>
          <a:chExt cx="0" cy="0"/>
        </a:xfrm>
      </p:grpSpPr>
      <p:sp>
        <p:nvSpPr>
          <p:cNvPr id="311" name="Shape 31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2" name="Shape 3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Shape 31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18" name="Shape 3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2"/>
        <p:cNvGrpSpPr/>
        <p:nvPr/>
      </p:nvGrpSpPr>
      <p:grpSpPr>
        <a:xfrm>
          <a:off x="0" y="0"/>
          <a:ext cx="0" cy="0"/>
          <a:chOff x="0" y="0"/>
          <a:chExt cx="0" cy="0"/>
        </a:xfrm>
      </p:grpSpPr>
      <p:sp>
        <p:nvSpPr>
          <p:cNvPr id="323" name="Shape 32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24" name="Shape 3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59" name="Shape 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8"/>
        <p:cNvGrpSpPr/>
        <p:nvPr/>
      </p:nvGrpSpPr>
      <p:grpSpPr>
        <a:xfrm>
          <a:off x="0" y="0"/>
          <a:ext cx="0" cy="0"/>
          <a:chOff x="0" y="0"/>
          <a:chExt cx="0" cy="0"/>
        </a:xfrm>
      </p:grpSpPr>
      <p:sp>
        <p:nvSpPr>
          <p:cNvPr id="329" name="Shape 32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0" name="Shape 3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4"/>
        <p:cNvGrpSpPr/>
        <p:nvPr/>
      </p:nvGrpSpPr>
      <p:grpSpPr>
        <a:xfrm>
          <a:off x="0" y="0"/>
          <a:ext cx="0" cy="0"/>
          <a:chOff x="0" y="0"/>
          <a:chExt cx="0" cy="0"/>
        </a:xfrm>
      </p:grpSpPr>
      <p:sp>
        <p:nvSpPr>
          <p:cNvPr id="335" name="Shape 33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36" name="Shape 33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Shape 34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2" name="Shape 3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6"/>
        <p:cNvGrpSpPr/>
        <p:nvPr/>
      </p:nvGrpSpPr>
      <p:grpSpPr>
        <a:xfrm>
          <a:off x="0" y="0"/>
          <a:ext cx="0" cy="0"/>
          <a:chOff x="0" y="0"/>
          <a:chExt cx="0" cy="0"/>
        </a:xfrm>
      </p:grpSpPr>
      <p:sp>
        <p:nvSpPr>
          <p:cNvPr id="347" name="Shape 34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48" name="Shape 3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54" name="Shape 3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8"/>
        <p:cNvGrpSpPr/>
        <p:nvPr/>
      </p:nvGrpSpPr>
      <p:grpSpPr>
        <a:xfrm>
          <a:off x="0" y="0"/>
          <a:ext cx="0" cy="0"/>
          <a:chOff x="0" y="0"/>
          <a:chExt cx="0" cy="0"/>
        </a:xfrm>
      </p:grpSpPr>
      <p:sp>
        <p:nvSpPr>
          <p:cNvPr id="359" name="Shape 35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0" name="Shape 3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4"/>
        <p:cNvGrpSpPr/>
        <p:nvPr/>
      </p:nvGrpSpPr>
      <p:grpSpPr>
        <a:xfrm>
          <a:off x="0" y="0"/>
          <a:ext cx="0" cy="0"/>
          <a:chOff x="0" y="0"/>
          <a:chExt cx="0" cy="0"/>
        </a:xfrm>
      </p:grpSpPr>
      <p:sp>
        <p:nvSpPr>
          <p:cNvPr id="365" name="Shape 36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66" name="Shape 3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0"/>
        <p:cNvGrpSpPr/>
        <p:nvPr/>
      </p:nvGrpSpPr>
      <p:grpSpPr>
        <a:xfrm>
          <a:off x="0" y="0"/>
          <a:ext cx="0" cy="0"/>
          <a:chOff x="0" y="0"/>
          <a:chExt cx="0" cy="0"/>
        </a:xfrm>
      </p:grpSpPr>
      <p:sp>
        <p:nvSpPr>
          <p:cNvPr id="371" name="Shape 37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2" name="Shape 3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6"/>
        <p:cNvGrpSpPr/>
        <p:nvPr/>
      </p:nvGrpSpPr>
      <p:grpSpPr>
        <a:xfrm>
          <a:off x="0" y="0"/>
          <a:ext cx="0" cy="0"/>
          <a:chOff x="0" y="0"/>
          <a:chExt cx="0" cy="0"/>
        </a:xfrm>
      </p:grpSpPr>
      <p:sp>
        <p:nvSpPr>
          <p:cNvPr id="377" name="Shape 37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78" name="Shape 3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2"/>
        <p:cNvGrpSpPr/>
        <p:nvPr/>
      </p:nvGrpSpPr>
      <p:grpSpPr>
        <a:xfrm>
          <a:off x="0" y="0"/>
          <a:ext cx="0" cy="0"/>
          <a:chOff x="0" y="0"/>
          <a:chExt cx="0" cy="0"/>
        </a:xfrm>
      </p:grpSpPr>
      <p:sp>
        <p:nvSpPr>
          <p:cNvPr id="383" name="Shape 38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84" name="Shape 3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8"/>
        <p:cNvGrpSpPr/>
        <p:nvPr/>
      </p:nvGrpSpPr>
      <p:grpSpPr>
        <a:xfrm>
          <a:off x="0" y="0"/>
          <a:ext cx="0" cy="0"/>
          <a:chOff x="0" y="0"/>
          <a:chExt cx="0" cy="0"/>
        </a:xfrm>
      </p:grpSpPr>
      <p:sp>
        <p:nvSpPr>
          <p:cNvPr id="389" name="Shape 38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0" name="Shape 3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4"/>
        <p:cNvGrpSpPr/>
        <p:nvPr/>
      </p:nvGrpSpPr>
      <p:grpSpPr>
        <a:xfrm>
          <a:off x="0" y="0"/>
          <a:ext cx="0" cy="0"/>
          <a:chOff x="0" y="0"/>
          <a:chExt cx="0" cy="0"/>
        </a:xfrm>
      </p:grpSpPr>
      <p:sp>
        <p:nvSpPr>
          <p:cNvPr id="395" name="Shape 39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96" name="Shape 3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0"/>
        <p:cNvGrpSpPr/>
        <p:nvPr/>
      </p:nvGrpSpPr>
      <p:grpSpPr>
        <a:xfrm>
          <a:off x="0" y="0"/>
          <a:ext cx="0" cy="0"/>
          <a:chOff x="0" y="0"/>
          <a:chExt cx="0" cy="0"/>
        </a:xfrm>
      </p:grpSpPr>
      <p:sp>
        <p:nvSpPr>
          <p:cNvPr id="401" name="Shape 40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2" name="Shape 4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6"/>
        <p:cNvGrpSpPr/>
        <p:nvPr/>
      </p:nvGrpSpPr>
      <p:grpSpPr>
        <a:xfrm>
          <a:off x="0" y="0"/>
          <a:ext cx="0" cy="0"/>
          <a:chOff x="0" y="0"/>
          <a:chExt cx="0" cy="0"/>
        </a:xfrm>
      </p:grpSpPr>
      <p:sp>
        <p:nvSpPr>
          <p:cNvPr id="407" name="Shape 40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08" name="Shape 40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Shape 41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14" name="Shape 4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8"/>
        <p:cNvGrpSpPr/>
        <p:nvPr/>
      </p:nvGrpSpPr>
      <p:grpSpPr>
        <a:xfrm>
          <a:off x="0" y="0"/>
          <a:ext cx="0" cy="0"/>
          <a:chOff x="0" y="0"/>
          <a:chExt cx="0" cy="0"/>
        </a:xfrm>
      </p:grpSpPr>
      <p:sp>
        <p:nvSpPr>
          <p:cNvPr id="419" name="Shape 41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0" name="Shape 42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4"/>
        <p:cNvGrpSpPr/>
        <p:nvPr/>
      </p:nvGrpSpPr>
      <p:grpSpPr>
        <a:xfrm>
          <a:off x="0" y="0"/>
          <a:ext cx="0" cy="0"/>
          <a:chOff x="0" y="0"/>
          <a:chExt cx="0" cy="0"/>
        </a:xfrm>
      </p:grpSpPr>
      <p:sp>
        <p:nvSpPr>
          <p:cNvPr id="425" name="Shape 42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26" name="Shape 42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0"/>
        <p:cNvGrpSpPr/>
        <p:nvPr/>
      </p:nvGrpSpPr>
      <p:grpSpPr>
        <a:xfrm>
          <a:off x="0" y="0"/>
          <a:ext cx="0" cy="0"/>
          <a:chOff x="0" y="0"/>
          <a:chExt cx="0" cy="0"/>
        </a:xfrm>
      </p:grpSpPr>
      <p:sp>
        <p:nvSpPr>
          <p:cNvPr id="431" name="Shape 43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2" name="Shape 43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6"/>
        <p:cNvGrpSpPr/>
        <p:nvPr/>
      </p:nvGrpSpPr>
      <p:grpSpPr>
        <a:xfrm>
          <a:off x="0" y="0"/>
          <a:ext cx="0" cy="0"/>
          <a:chOff x="0" y="0"/>
          <a:chExt cx="0" cy="0"/>
        </a:xfrm>
      </p:grpSpPr>
      <p:sp>
        <p:nvSpPr>
          <p:cNvPr id="437" name="Shape 437"/>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38" name="Shape 43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44" name="Shape 4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8"/>
        <p:cNvGrpSpPr/>
        <p:nvPr/>
      </p:nvGrpSpPr>
      <p:grpSpPr>
        <a:xfrm>
          <a:off x="0" y="0"/>
          <a:ext cx="0" cy="0"/>
          <a:chOff x="0" y="0"/>
          <a:chExt cx="0" cy="0"/>
        </a:xfrm>
      </p:grpSpPr>
      <p:sp>
        <p:nvSpPr>
          <p:cNvPr id="449" name="Shape 449"/>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0" name="Shape 4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4"/>
        <p:cNvGrpSpPr/>
        <p:nvPr/>
      </p:nvGrpSpPr>
      <p:grpSpPr>
        <a:xfrm>
          <a:off x="0" y="0"/>
          <a:ext cx="0" cy="0"/>
          <a:chOff x="0" y="0"/>
          <a:chExt cx="0" cy="0"/>
        </a:xfrm>
      </p:grpSpPr>
      <p:sp>
        <p:nvSpPr>
          <p:cNvPr id="455" name="Shape 455"/>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56" name="Shape 45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462" name="Shape 46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77" name="Shape 7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Shape 82"/>
          <p:cNvSpPr>
            <a:spLocks noGrp="1" noRot="1" noChangeAspect="1"/>
          </p:cNvSpPr>
          <p:nvPr>
            <p:ph type="sldImg" idx="2"/>
          </p:nvPr>
        </p:nvSpPr>
        <p:spPr>
          <a:xfrm>
            <a:off x="381187" y="685800"/>
            <a:ext cx="6096299"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83" name="Shape 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685800" y="1583342"/>
            <a:ext cx="7772400" cy="1159856"/>
          </a:xfrm>
          <a:prstGeom prst="rect">
            <a:avLst/>
          </a:prstGeom>
        </p:spPr>
        <p:txBody>
          <a:bodyPr lIns="91425" tIns="91425" rIns="91425" b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a:endParaRPr/>
          </a:p>
        </p:txBody>
      </p:sp>
      <p:sp>
        <p:nvSpPr>
          <p:cNvPr id="10" name="Shape 10"/>
          <p:cNvSpPr txBox="1">
            <a:spLocks noGrp="1"/>
          </p:cNvSpPr>
          <p:nvPr>
            <p:ph type="subTitle" idx="1"/>
          </p:nvPr>
        </p:nvSpPr>
        <p:spPr>
          <a:xfrm>
            <a:off x="685800" y="2840053"/>
            <a:ext cx="7772400" cy="784737"/>
          </a:xfrm>
          <a:prstGeom prst="rect">
            <a:avLst/>
          </a:prstGeom>
        </p:spPr>
        <p:txBody>
          <a:bodyPr lIns="91425" tIns="91425" rIns="91425" bIns="91425" anchor="t" anchorCtr="0"/>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a:endParaRPr/>
          </a:p>
        </p:txBody>
      </p:sp>
      <p:sp>
        <p:nvSpPr>
          <p:cNvPr id="11" name="Shape 11"/>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4" name="Shape 14"/>
          <p:cNvSpPr txBox="1">
            <a:spLocks noGrp="1"/>
          </p:cNvSpPr>
          <p:nvPr>
            <p:ph type="body" idx="1"/>
          </p:nvPr>
        </p:nvSpPr>
        <p:spPr>
          <a:xfrm>
            <a:off x="457200" y="1200150"/>
            <a:ext cx="8229600"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5" name="Shape 15"/>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body" idx="1"/>
          </p:nvPr>
        </p:nvSpPr>
        <p:spPr>
          <a:xfrm>
            <a:off x="457200"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9" name="Shape 19"/>
          <p:cNvSpPr txBox="1">
            <a:spLocks noGrp="1"/>
          </p:cNvSpPr>
          <p:nvPr>
            <p:ph type="body" idx="2"/>
          </p:nvPr>
        </p:nvSpPr>
        <p:spPr>
          <a:xfrm>
            <a:off x="4692273" y="1200150"/>
            <a:ext cx="3994525" cy="372568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0" name="Shape 20"/>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457200" y="205978"/>
            <a:ext cx="8229600" cy="857250"/>
          </a:xfrm>
          <a:prstGeom prst="rect">
            <a:avLst/>
          </a:prstGeom>
        </p:spPr>
        <p:txBody>
          <a:bodyPr lIns="91425" tIns="91425" rIns="91425" b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3" name="Shape 23"/>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24"/>
        <p:cNvGrpSpPr/>
        <p:nvPr/>
      </p:nvGrpSpPr>
      <p:grpSpPr>
        <a:xfrm>
          <a:off x="0" y="0"/>
          <a:ext cx="0" cy="0"/>
          <a:chOff x="0" y="0"/>
          <a:chExt cx="0" cy="0"/>
        </a:xfrm>
      </p:grpSpPr>
      <p:sp>
        <p:nvSpPr>
          <p:cNvPr id="25" name="Shape 25"/>
          <p:cNvSpPr txBox="1">
            <a:spLocks noGrp="1"/>
          </p:cNvSpPr>
          <p:nvPr>
            <p:ph type="body" idx="1"/>
          </p:nvPr>
        </p:nvSpPr>
        <p:spPr>
          <a:xfrm>
            <a:off x="457200" y="4406309"/>
            <a:ext cx="8229600" cy="519520"/>
          </a:xfrm>
          <a:prstGeom prst="rect">
            <a:avLst/>
          </a:prstGeom>
        </p:spPr>
        <p:txBody>
          <a:bodyPr lIns="91425" tIns="91425" rIns="91425" bIns="91425" anchor="t" anchorCtr="0"/>
          <a:lstStyle>
            <a:lvl1pPr algn="ctr">
              <a:spcBef>
                <a:spcPts val="360"/>
              </a:spcBef>
              <a:buSzPct val="100000"/>
              <a:buNone/>
              <a:defRPr sz="1800"/>
            </a:lvl1pPr>
          </a:lstStyle>
          <a:p>
            <a:endParaRPr/>
          </a:p>
        </p:txBody>
      </p:sp>
      <p:sp>
        <p:nvSpPr>
          <p:cNvPr id="26" name="Shape 26"/>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8556791" y="4749850"/>
            <a:ext cx="548699" cy="393524"/>
          </a:xfrm>
          <a:prstGeom prst="rect">
            <a:avLst/>
          </a:prstGeom>
        </p:spPr>
        <p:txBody>
          <a:bodyPr lIns="91425" tIns="91425" rIns="91425" bIns="91425" anchor="ctr" anchorCtr="0">
            <a:noAutofit/>
          </a:bodyPr>
          <a:lstStyle>
            <a:lvl1pPr>
              <a:spcBef>
                <a:spcPts val="0"/>
              </a:spcBef>
              <a:buNone/>
              <a:defRPr/>
            </a:lvl1pPr>
          </a:lstStyle>
          <a:p>
            <a:pPr>
              <a:spcBef>
                <a:spcPts val="0"/>
              </a:spcBef>
              <a:buNone/>
            </a:pPr>
            <a:fld id="{00000000-1234-1234-1234-123412341234}" type="slidenum">
              <a:rPr lang="en"/>
              <a:pPr>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457200" y="205978"/>
            <a:ext cx="8229600" cy="857250"/>
          </a:xfrm>
          <a:prstGeom prst="rect">
            <a:avLst/>
          </a:prstGeom>
          <a:noFill/>
          <a:ln>
            <a:noFill/>
          </a:ln>
        </p:spPr>
        <p:txBody>
          <a:bodyPr lIns="91425" tIns="91425" rIns="91425" bIns="91425" anchor="b" anchorCtr="0"/>
          <a:lstStyle>
            <a:lvl1pPr>
              <a:spcBef>
                <a:spcPts val="0"/>
              </a:spcBef>
              <a:buClr>
                <a:schemeClr val="dk1"/>
              </a:buClr>
              <a:buSzPct val="100000"/>
              <a:buNone/>
              <a:defRPr sz="3600" b="1">
                <a:solidFill>
                  <a:schemeClr val="dk1"/>
                </a:solidFill>
              </a:defRPr>
            </a:lvl1pPr>
            <a:lvl2pPr>
              <a:spcBef>
                <a:spcPts val="0"/>
              </a:spcBef>
              <a:buClr>
                <a:schemeClr val="dk1"/>
              </a:buClr>
              <a:buSzPct val="100000"/>
              <a:buNone/>
              <a:defRPr sz="3600" b="1">
                <a:solidFill>
                  <a:schemeClr val="dk1"/>
                </a:solidFill>
              </a:defRPr>
            </a:lvl2pPr>
            <a:lvl3pPr>
              <a:spcBef>
                <a:spcPts val="0"/>
              </a:spcBef>
              <a:buClr>
                <a:schemeClr val="dk1"/>
              </a:buClr>
              <a:buSzPct val="100000"/>
              <a:buNone/>
              <a:defRPr sz="3600" b="1">
                <a:solidFill>
                  <a:schemeClr val="dk1"/>
                </a:solidFill>
              </a:defRPr>
            </a:lvl3pPr>
            <a:lvl4pPr>
              <a:spcBef>
                <a:spcPts val="0"/>
              </a:spcBef>
              <a:buClr>
                <a:schemeClr val="dk1"/>
              </a:buClr>
              <a:buSzPct val="100000"/>
              <a:buNone/>
              <a:defRPr sz="3600" b="1">
                <a:solidFill>
                  <a:schemeClr val="dk1"/>
                </a:solidFill>
              </a:defRPr>
            </a:lvl4pPr>
            <a:lvl5pPr>
              <a:spcBef>
                <a:spcPts val="0"/>
              </a:spcBef>
              <a:buClr>
                <a:schemeClr val="dk1"/>
              </a:buClr>
              <a:buSzPct val="100000"/>
              <a:buNone/>
              <a:defRPr sz="3600" b="1">
                <a:solidFill>
                  <a:schemeClr val="dk1"/>
                </a:solidFill>
              </a:defRPr>
            </a:lvl5pPr>
            <a:lvl6pPr>
              <a:spcBef>
                <a:spcPts val="0"/>
              </a:spcBef>
              <a:buClr>
                <a:schemeClr val="dk1"/>
              </a:buClr>
              <a:buSzPct val="100000"/>
              <a:buNone/>
              <a:defRPr sz="3600" b="1">
                <a:solidFill>
                  <a:schemeClr val="dk1"/>
                </a:solidFill>
              </a:defRPr>
            </a:lvl6pPr>
            <a:lvl7pPr>
              <a:spcBef>
                <a:spcPts val="0"/>
              </a:spcBef>
              <a:buClr>
                <a:schemeClr val="dk1"/>
              </a:buClr>
              <a:buSzPct val="100000"/>
              <a:buNone/>
              <a:defRPr sz="3600" b="1">
                <a:solidFill>
                  <a:schemeClr val="dk1"/>
                </a:solidFill>
              </a:defRPr>
            </a:lvl7pPr>
            <a:lvl8pPr>
              <a:spcBef>
                <a:spcPts val="0"/>
              </a:spcBef>
              <a:buClr>
                <a:schemeClr val="dk1"/>
              </a:buClr>
              <a:buSzPct val="100000"/>
              <a:buNone/>
              <a:defRPr sz="3600" b="1">
                <a:solidFill>
                  <a:schemeClr val="dk1"/>
                </a:solidFill>
              </a:defRPr>
            </a:lvl8pPr>
            <a:lvl9pPr>
              <a:spcBef>
                <a:spcPts val="0"/>
              </a:spcBef>
              <a:buClr>
                <a:schemeClr val="dk1"/>
              </a:buClr>
              <a:buSzPct val="100000"/>
              <a:buNone/>
              <a:defRPr sz="3600" b="1">
                <a:solidFill>
                  <a:schemeClr val="dk1"/>
                </a:solidFill>
              </a:defRPr>
            </a:lvl9pPr>
          </a:lstStyle>
          <a:p>
            <a:endParaRPr/>
          </a:p>
        </p:txBody>
      </p:sp>
      <p:sp>
        <p:nvSpPr>
          <p:cNvPr id="6" name="Shape 6"/>
          <p:cNvSpPr txBox="1">
            <a:spLocks noGrp="1"/>
          </p:cNvSpPr>
          <p:nvPr>
            <p:ph type="body" idx="1"/>
          </p:nvPr>
        </p:nvSpPr>
        <p:spPr>
          <a:xfrm>
            <a:off x="457200" y="1200150"/>
            <a:ext cx="8229600" cy="3725680"/>
          </a:xfrm>
          <a:prstGeom prst="rect">
            <a:avLst/>
          </a:prstGeom>
          <a:noFill/>
          <a:ln>
            <a:noFill/>
          </a:ln>
        </p:spPr>
        <p:txBody>
          <a:bodyPr lIns="91425" tIns="91425" rIns="91425" bIns="91425" anchor="t" anchorCtr="0"/>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a:endParaRPr/>
          </a:p>
        </p:txBody>
      </p:sp>
      <p:sp>
        <p:nvSpPr>
          <p:cNvPr id="7" name="Shape 7"/>
          <p:cNvSpPr txBox="1">
            <a:spLocks noGrp="1"/>
          </p:cNvSpPr>
          <p:nvPr>
            <p:ph type="sldNum" idx="12"/>
          </p:nvPr>
        </p:nvSpPr>
        <p:spPr>
          <a:xfrm>
            <a:off x="8556791" y="4749850"/>
            <a:ext cx="548699" cy="393524"/>
          </a:xfrm>
          <a:prstGeom prst="rect">
            <a:avLst/>
          </a:prstGeom>
          <a:noFill/>
          <a:ln>
            <a:noFill/>
          </a:ln>
        </p:spPr>
        <p:txBody>
          <a:bodyPr lIns="91425" tIns="91425" rIns="91425" bIns="91425" anchor="ctr" anchorCtr="0">
            <a:noAutofit/>
          </a:bodyPr>
          <a:lstStyle>
            <a:lvl1pPr algn="r">
              <a:spcBef>
                <a:spcPts val="0"/>
              </a:spcBef>
              <a:buNone/>
              <a:defRPr sz="1300">
                <a:solidFill>
                  <a:schemeClr val="dk1"/>
                </a:solidFill>
              </a:defRPr>
            </a:lvl1pPr>
          </a:lstStyle>
          <a:p>
            <a:pPr>
              <a:spcBef>
                <a:spcPts val="0"/>
              </a:spcBef>
              <a:buNone/>
            </a:pPr>
            <a:fld id="{00000000-1234-1234-1234-123412341234}" type="slidenum">
              <a:rPr lang="en"/>
              <a:pPr>
                <a:spcBef>
                  <a:spcPts val="0"/>
                </a:spcBef>
                <a:buNone/>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hobart.schoolwires.com/Domain/375"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9"/>
        <p:cNvGrpSpPr/>
        <p:nvPr/>
      </p:nvGrpSpPr>
      <p:grpSpPr>
        <a:xfrm>
          <a:off x="0" y="0"/>
          <a:ext cx="0" cy="0"/>
          <a:chOff x="0" y="0"/>
          <a:chExt cx="0" cy="0"/>
        </a:xfrm>
      </p:grpSpPr>
      <p:sp>
        <p:nvSpPr>
          <p:cNvPr id="30" name="Shape 30"/>
          <p:cNvSpPr txBox="1">
            <a:spLocks noGrp="1"/>
          </p:cNvSpPr>
          <p:nvPr>
            <p:ph type="ctrTitle"/>
          </p:nvPr>
        </p:nvSpPr>
        <p:spPr>
          <a:xfrm>
            <a:off x="685800" y="1583342"/>
            <a:ext cx="7772400" cy="1159856"/>
          </a:xfrm>
          <a:prstGeom prst="rect">
            <a:avLst/>
          </a:prstGeom>
        </p:spPr>
        <p:txBody>
          <a:bodyPr lIns="91425" tIns="91425" rIns="91425" bIns="91425" anchor="b" anchorCtr="0">
            <a:noAutofit/>
          </a:bodyPr>
          <a:lstStyle/>
          <a:p>
            <a:pPr>
              <a:spcBef>
                <a:spcPts val="0"/>
              </a:spcBef>
              <a:buNone/>
            </a:pPr>
            <a:r>
              <a:rPr lang="en"/>
              <a:t>Umpire Clinic 2015</a:t>
            </a:r>
          </a:p>
        </p:txBody>
      </p:sp>
      <p:sp>
        <p:nvSpPr>
          <p:cNvPr id="31" name="Shape 31"/>
          <p:cNvSpPr txBox="1">
            <a:spLocks noGrp="1"/>
          </p:cNvSpPr>
          <p:nvPr>
            <p:ph type="subTitle" idx="1"/>
          </p:nvPr>
        </p:nvSpPr>
        <p:spPr>
          <a:xfrm>
            <a:off x="685800" y="2840050"/>
            <a:ext cx="8073600" cy="755400"/>
          </a:xfrm>
          <a:prstGeom prst="rect">
            <a:avLst/>
          </a:prstGeom>
        </p:spPr>
        <p:txBody>
          <a:bodyPr lIns="91425" tIns="91425" rIns="91425" bIns="91425" anchor="t" anchorCtr="0">
            <a:noAutofit/>
          </a:bodyPr>
          <a:lstStyle/>
          <a:p>
            <a:pPr rtl="0">
              <a:spcBef>
                <a:spcPts val="0"/>
              </a:spcBef>
              <a:buNone/>
            </a:pPr>
            <a:r>
              <a:rPr lang="en"/>
              <a:t>a review of the rules of Little League baseball</a:t>
            </a:r>
          </a:p>
          <a:p>
            <a:pPr>
              <a:spcBef>
                <a:spcPts val="0"/>
              </a:spcBef>
              <a:buNone/>
            </a:pPr>
            <a:r>
              <a:rPr lang="en"/>
              <a:t>Presented by: Christopher T. Wells</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Rule 1.11</a:t>
            </a:r>
          </a:p>
        </p:txBody>
      </p:sp>
      <p:sp>
        <p:nvSpPr>
          <p:cNvPr id="86" name="Shape 8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note 3: any part of the exposed pitchers undershirt cannot be grey or white.</a:t>
            </a:r>
          </a:p>
          <a:p>
            <a:pPr rtl="0">
              <a:spcBef>
                <a:spcPts val="0"/>
              </a:spcBef>
              <a:buNone/>
            </a:pPr>
            <a:r>
              <a:rPr lang="en" i="1" u="sng"/>
              <a:t>new to note 3 this year</a:t>
            </a:r>
          </a:p>
          <a:p>
            <a:pPr>
              <a:spcBef>
                <a:spcPts val="0"/>
              </a:spcBef>
              <a:buNone/>
            </a:pPr>
            <a:r>
              <a:rPr lang="en"/>
              <a:t>if a pitcher wears a neoprene sleeve it must be COMPLETELY covered by his undershirt.</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rule 1.11 continued</a:t>
            </a:r>
          </a:p>
        </p:txBody>
      </p:sp>
      <p:sp>
        <p:nvSpPr>
          <p:cNvPr id="92" name="Shape 9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Players may not wear any type of jewerly.  </a:t>
            </a:r>
          </a:p>
          <a:p>
            <a:pPr rtl="0">
              <a:spcBef>
                <a:spcPts val="0"/>
              </a:spcBef>
              <a:buNone/>
            </a:pPr>
            <a:endParaRPr/>
          </a:p>
          <a:p>
            <a:pPr>
              <a:spcBef>
                <a:spcPts val="0"/>
              </a:spcBef>
              <a:buNone/>
            </a:pPr>
            <a:r>
              <a:rPr lang="en"/>
              <a:t>any player, coach, or umpire with a cast on is not allowed on the field during play.</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1.16 Helmets</a:t>
            </a:r>
          </a:p>
        </p:txBody>
      </p:sp>
      <p:sp>
        <p:nvSpPr>
          <p:cNvPr id="98" name="Shape 98"/>
          <p:cNvSpPr txBox="1">
            <a:spLocks noGrp="1"/>
          </p:cNvSpPr>
          <p:nvPr>
            <p:ph type="body" idx="1"/>
          </p:nvPr>
        </p:nvSpPr>
        <p:spPr>
          <a:xfrm>
            <a:off x="457200" y="956650"/>
            <a:ext cx="8229600" cy="3969299"/>
          </a:xfrm>
          <a:prstGeom prst="rect">
            <a:avLst/>
          </a:prstGeom>
        </p:spPr>
        <p:txBody>
          <a:bodyPr lIns="91425" tIns="91425" rIns="91425" bIns="91425" anchor="t" anchorCtr="0">
            <a:noAutofit/>
          </a:bodyPr>
          <a:lstStyle/>
          <a:p>
            <a:pPr rtl="0">
              <a:spcBef>
                <a:spcPts val="0"/>
              </a:spcBef>
              <a:buNone/>
            </a:pPr>
            <a:r>
              <a:rPr lang="en"/>
              <a:t>Helmets must have NOCSAE warning label</a:t>
            </a:r>
          </a:p>
          <a:p>
            <a:pPr rtl="0">
              <a:spcBef>
                <a:spcPts val="0"/>
              </a:spcBef>
              <a:buNone/>
            </a:pPr>
            <a:r>
              <a:rPr lang="en"/>
              <a:t>Helmets that have been altered by adding paint or stickers are not allowed unless they have permission from the manufacturer.</a:t>
            </a:r>
          </a:p>
          <a:p>
            <a:pPr rtl="0">
              <a:spcBef>
                <a:spcPts val="0"/>
              </a:spcBef>
              <a:buNone/>
            </a:pPr>
            <a:r>
              <a:rPr lang="en"/>
              <a:t>Helmets must be non-glare and not mirror like</a:t>
            </a:r>
          </a:p>
          <a:p>
            <a:pPr>
              <a:spcBef>
                <a:spcPts val="0"/>
              </a:spcBef>
              <a:buNone/>
            </a:pPr>
            <a:r>
              <a:rPr lang="en"/>
              <a:t>If a player removes helmet on purpose, he is not out.  But, you can warn and remove from game if act continues. (unsportsmanlike)</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Shape 10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1.17 player protection</a:t>
            </a:r>
          </a:p>
        </p:txBody>
      </p:sp>
      <p:sp>
        <p:nvSpPr>
          <p:cNvPr id="104" name="Shape 10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all catchers must wear a cup</a:t>
            </a:r>
          </a:p>
          <a:p>
            <a:pPr rtl="0">
              <a:spcBef>
                <a:spcPts val="0"/>
              </a:spcBef>
              <a:buNone/>
            </a:pPr>
            <a:r>
              <a:rPr lang="en"/>
              <a:t>catchers can wear long or short model chest </a:t>
            </a:r>
          </a:p>
          <a:p>
            <a:pPr rtl="0">
              <a:spcBef>
                <a:spcPts val="0"/>
              </a:spcBef>
              <a:buNone/>
            </a:pPr>
            <a:r>
              <a:rPr lang="en"/>
              <a:t>all catchers must have a dangling style throat protector</a:t>
            </a:r>
          </a:p>
          <a:p>
            <a:pPr>
              <a:spcBef>
                <a:spcPts val="0"/>
              </a:spcBef>
              <a:buNone/>
            </a:pPr>
            <a:r>
              <a:rPr lang="en"/>
              <a:t>Skull caps are not allowed</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Rule 1.17 continued</a:t>
            </a:r>
          </a:p>
        </p:txBody>
      </p:sp>
      <p:sp>
        <p:nvSpPr>
          <p:cNvPr id="110" name="Shape 11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wearing a catcher's helmet with dangling throat guard is REQUIRED during the game, warming up a pitcher, or catching for ANY form of infield or outfield practice.</a:t>
            </a:r>
          </a:p>
          <a:p>
            <a:pPr>
              <a:spcBef>
                <a:spcPts val="0"/>
              </a:spcBef>
              <a:buNone/>
            </a:pPr>
            <a:r>
              <a:rPr lang="en"/>
              <a:t>So, if you are standing by a coach with bat you should have the helmet on!!!</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Shape 11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lgn="ctr">
              <a:spcBef>
                <a:spcPts val="0"/>
              </a:spcBef>
              <a:buNone/>
            </a:pPr>
            <a:r>
              <a:rPr lang="en"/>
              <a:t>Rule 2</a:t>
            </a:r>
          </a:p>
        </p:txBody>
      </p:sp>
      <p:sp>
        <p:nvSpPr>
          <p:cNvPr id="116" name="Shape 11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Rule 2 is all the definitions.  In my personal opinion rule 2 is the most important rule.  You must know the definition of each word so you can apply all calls correctly!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599775" y="1426953"/>
            <a:ext cx="8229600" cy="857400"/>
          </a:xfrm>
          <a:prstGeom prst="rect">
            <a:avLst/>
          </a:prstGeom>
        </p:spPr>
        <p:txBody>
          <a:bodyPr lIns="91425" tIns="91425" rIns="91425" bIns="91425" anchor="b" anchorCtr="0">
            <a:noAutofit/>
          </a:bodyPr>
          <a:lstStyle/>
          <a:p>
            <a:pPr lvl="0" rtl="0">
              <a:spcBef>
                <a:spcPts val="0"/>
              </a:spcBef>
              <a:buClr>
                <a:schemeClr val="dk1"/>
              </a:buClr>
              <a:buSzPct val="30555"/>
              <a:buFont typeface="Arial"/>
              <a:buNone/>
            </a:pPr>
            <a:r>
              <a:rPr lang="en" b="0"/>
              <a:t>3.00 - GAME PRELIMINARIES</a:t>
            </a:r>
          </a:p>
          <a:p>
            <a:pPr>
              <a:spcBef>
                <a:spcPts val="0"/>
              </a:spcBef>
              <a:buNone/>
            </a:pPr>
            <a:endParaRPr/>
          </a:p>
        </p:txBody>
      </p:sp>
      <p:sp>
        <p:nvSpPr>
          <p:cNvPr id="122" name="Shape 12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3.03 Substitutions</a:t>
            </a:r>
          </a:p>
        </p:txBody>
      </p:sp>
      <p:sp>
        <p:nvSpPr>
          <p:cNvPr id="128" name="Shape 12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r>
              <a:rPr lang="en"/>
              <a:t>This is one of the most confusing rules in baseball.  However, at Hobart we do a continuous batting order, so there is no real subbing.  As umpires we only care about batting order, pitcher, catcher.  Who is on first does not matter.</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3.03 Subs cont.</a:t>
            </a:r>
          </a:p>
        </p:txBody>
      </p:sp>
      <p:sp>
        <p:nvSpPr>
          <p:cNvPr id="134" name="Shape 13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t>c)  	A pitcher remaining in the game, but moving to a different position, can return as a pitcher anytime in the remainder of the game, but only once in the same inning as he/she was removed. </a:t>
            </a:r>
          </a:p>
          <a:p>
            <a:pPr lvl="0" rtl="0">
              <a:spcBef>
                <a:spcPts val="0"/>
              </a:spcBef>
              <a:buClr>
                <a:schemeClr val="dk1"/>
              </a:buClr>
              <a:buSzPct val="36666"/>
              <a:buFont typeface="Arial"/>
              <a:buNone/>
            </a:pPr>
            <a:r>
              <a:rPr lang="en"/>
              <a:t>This is ONLY TRUE in 50/70, juniors and Seniors!</a:t>
            </a:r>
          </a:p>
          <a:p>
            <a:pPr>
              <a:spcBef>
                <a:spcPts val="0"/>
              </a:spcBef>
              <a:buNone/>
            </a:pPr>
            <a:endParaRP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3.03 Subs cont.</a:t>
            </a:r>
          </a:p>
        </p:txBody>
      </p:sp>
      <p:sp>
        <p:nvSpPr>
          <p:cNvPr id="140" name="Shape 14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b="1"/>
              <a:t>NOTE:</a:t>
            </a:r>
            <a:r>
              <a:rPr lang="en" sz="1800"/>
              <a:t> (2) If during a game either team is unable to place nine (9) players on the field due to illness, injury or ejection, the opposing manager shall select a player previously used in the lineup to re-enter the game, but only if use of all other eligible players has exhausted the roster. A player ejected from the game is not eligible for re-entry. This provision does not apply to injury, illness or ejection of the designated hitter or the player for whom he or she is batting, in which case the role of the designated hitter must be terminated</a:t>
            </a:r>
          </a:p>
          <a:p>
            <a:pPr>
              <a:spcBef>
                <a:spcPts val="0"/>
              </a:spcBef>
              <a:buNone/>
            </a:pPr>
            <a:r>
              <a:rPr lang="en" sz="2400"/>
              <a:t>The key part of this rule is you must HAVE 9 players to play.  Some people think 9 to start and 8 to continue, but that is not the rule!</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5"/>
        <p:cNvGrpSpPr/>
        <p:nvPr/>
      </p:nvGrpSpPr>
      <p:grpSpPr>
        <a:xfrm>
          <a:off x="0" y="0"/>
          <a:ext cx="0" cy="0"/>
          <a:chOff x="0" y="0"/>
          <a:chExt cx="0" cy="0"/>
        </a:xfrm>
      </p:grpSpPr>
      <p:sp>
        <p:nvSpPr>
          <p:cNvPr id="36" name="Shape 36"/>
          <p:cNvSpPr txBox="1">
            <a:spLocks noGrp="1"/>
          </p:cNvSpPr>
          <p:nvPr>
            <p:ph type="ctrTitle"/>
          </p:nvPr>
        </p:nvSpPr>
        <p:spPr>
          <a:xfrm>
            <a:off x="471900" y="246492"/>
            <a:ext cx="7772400" cy="1159799"/>
          </a:xfrm>
          <a:prstGeom prst="rect">
            <a:avLst/>
          </a:prstGeom>
        </p:spPr>
        <p:txBody>
          <a:bodyPr lIns="91425" tIns="91425" rIns="91425" bIns="91425" anchor="b" anchorCtr="0">
            <a:noAutofit/>
          </a:bodyPr>
          <a:lstStyle/>
          <a:p>
            <a:pPr>
              <a:spcBef>
                <a:spcPts val="0"/>
              </a:spcBef>
              <a:buNone/>
            </a:pPr>
            <a:r>
              <a:rPr lang="en" sz="1800"/>
              <a:t>All items from this training can be found on my web page.  Which is on the School City of Hobart website.  </a:t>
            </a:r>
          </a:p>
        </p:txBody>
      </p:sp>
      <p:sp>
        <p:nvSpPr>
          <p:cNvPr id="37" name="Shape 37"/>
          <p:cNvSpPr txBox="1">
            <a:spLocks noGrp="1"/>
          </p:cNvSpPr>
          <p:nvPr>
            <p:ph type="subTitle" idx="1"/>
          </p:nvPr>
        </p:nvSpPr>
        <p:spPr>
          <a:xfrm>
            <a:off x="302575" y="1452725"/>
            <a:ext cx="7772400" cy="2127600"/>
          </a:xfrm>
          <a:prstGeom prst="rect">
            <a:avLst/>
          </a:prstGeom>
        </p:spPr>
        <p:txBody>
          <a:bodyPr lIns="91425" tIns="91425" rIns="91425" bIns="91425" anchor="t" anchorCtr="0">
            <a:noAutofit/>
          </a:bodyPr>
          <a:lstStyle/>
          <a:p>
            <a:pPr algn="l" rtl="0">
              <a:spcBef>
                <a:spcPts val="0"/>
              </a:spcBef>
              <a:buNone/>
            </a:pPr>
            <a:r>
              <a:rPr lang="en" sz="1800"/>
              <a:t>Go to the Middle School tab and go to teacher Webs.</a:t>
            </a:r>
          </a:p>
          <a:p>
            <a:pPr algn="l" rtl="0">
              <a:spcBef>
                <a:spcPts val="0"/>
              </a:spcBef>
              <a:buNone/>
            </a:pPr>
            <a:endParaRPr sz="1800"/>
          </a:p>
          <a:p>
            <a:pPr algn="l" rtl="0">
              <a:spcBef>
                <a:spcPts val="0"/>
              </a:spcBef>
              <a:buNone/>
            </a:pPr>
            <a:r>
              <a:rPr lang="en" sz="1800"/>
              <a:t>My site is:</a:t>
            </a:r>
          </a:p>
          <a:p>
            <a:pPr algn="l" rtl="0">
              <a:spcBef>
                <a:spcPts val="0"/>
              </a:spcBef>
              <a:buNone/>
            </a:pPr>
            <a:r>
              <a:rPr lang="en" sz="1800" u="sng">
                <a:solidFill>
                  <a:schemeClr val="hlink"/>
                </a:solidFill>
                <a:hlinkClick r:id="rId3"/>
              </a:rPr>
              <a:t>http://hobart.schoolwires.com/Domain/375</a:t>
            </a:r>
          </a:p>
          <a:p>
            <a:pPr algn="l">
              <a:spcBef>
                <a:spcPts val="0"/>
              </a:spcBef>
              <a:buNone/>
            </a:pPr>
            <a:r>
              <a:rPr lang="en" sz="1800"/>
              <a:t>Click on baseball rules tab</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3.05 Minimum pitching requirement</a:t>
            </a:r>
          </a:p>
        </p:txBody>
      </p:sp>
      <p:sp>
        <p:nvSpPr>
          <p:cNvPr id="146" name="Shape 14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b) If the pitcher is replaced, the substitute pitcher shall pitch to the batter then at bat, or any substitute batter, until such batter is put out or reaches first base, or until the offensive team is put out, unless the substitute pitcher sustains injury or illness, which in the umpire-in-chief’s judgment, incapacitates the pitcher from further play as a pitcher.</a:t>
            </a:r>
          </a:p>
          <a:p>
            <a:pPr>
              <a:spcBef>
                <a:spcPts val="0"/>
              </a:spcBef>
              <a:buNone/>
            </a:pPr>
            <a:endParaRP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None/>
            </a:pPr>
            <a:endParaRPr sz="2000" b="0"/>
          </a:p>
          <a:p>
            <a:pPr lvl="0" rtl="0">
              <a:spcBef>
                <a:spcPts val="0"/>
              </a:spcBef>
              <a:buNone/>
            </a:pPr>
            <a:endParaRPr sz="2000" b="0"/>
          </a:p>
          <a:p>
            <a:pPr lvl="0" rtl="0">
              <a:spcBef>
                <a:spcPts val="0"/>
              </a:spcBef>
              <a:buClr>
                <a:schemeClr val="dk1"/>
              </a:buClr>
              <a:buFont typeface="Arial"/>
              <a:buNone/>
            </a:pPr>
            <a:endParaRPr sz="2000" b="0"/>
          </a:p>
          <a:p>
            <a:pPr>
              <a:spcBef>
                <a:spcPts val="0"/>
              </a:spcBef>
              <a:buNone/>
            </a:pPr>
            <a:r>
              <a:rPr lang="en" sz="2400" b="0"/>
              <a:t>Rule 3.09 - Managers, Coaches and Inactive Players</a:t>
            </a:r>
          </a:p>
        </p:txBody>
      </p:sp>
      <p:sp>
        <p:nvSpPr>
          <p:cNvPr id="152" name="Shape 152"/>
          <p:cNvSpPr txBox="1">
            <a:spLocks noGrp="1"/>
          </p:cNvSpPr>
          <p:nvPr>
            <p:ph type="body" idx="1"/>
          </p:nvPr>
        </p:nvSpPr>
        <p:spPr>
          <a:xfrm>
            <a:off x="368075" y="1209075"/>
            <a:ext cx="8229600" cy="3725699"/>
          </a:xfrm>
          <a:prstGeom prst="rect">
            <a:avLst/>
          </a:prstGeom>
        </p:spPr>
        <p:txBody>
          <a:bodyPr lIns="91425" tIns="91425" rIns="91425" bIns="91425" anchor="t" anchorCtr="0">
            <a:noAutofit/>
          </a:bodyPr>
          <a:lstStyle/>
          <a:p>
            <a:pPr lvl="0" rtl="0">
              <a:spcBef>
                <a:spcPts val="0"/>
              </a:spcBef>
              <a:buNone/>
            </a:pPr>
            <a:r>
              <a:rPr lang="en" sz="2400"/>
              <a:t>Players, managers and coaches of the participating teams shall not address, or mingle with spectators, nor sit in the stands during a game in which they are engaged. Managers or coaches must not warm up a pitcher at home plate or in the bullpen or elsewhere at any time, They may, however, stand by to observe a pitcher during warm-up in the bullpen</a:t>
            </a:r>
          </a:p>
          <a:p>
            <a:pPr lvl="0" rtl="0">
              <a:spcBef>
                <a:spcPts val="0"/>
              </a:spcBef>
              <a:buNone/>
            </a:pPr>
            <a:endParaRPr sz="2400"/>
          </a:p>
          <a:p>
            <a:pPr lvl="0" rtl="0">
              <a:spcBef>
                <a:spcPts val="0"/>
              </a:spcBef>
              <a:buNone/>
            </a:pPr>
            <a:r>
              <a:rPr lang="en" sz="2400"/>
              <a:t>Comment:The time-honored practice of managers or coaches hitting infield and/or outfield practice is allowable.</a:t>
            </a:r>
          </a:p>
          <a:p>
            <a:pPr lvl="0" rtl="0">
              <a:spcBef>
                <a:spcPts val="0"/>
              </a:spcBef>
              <a:buClr>
                <a:schemeClr val="dk1"/>
              </a:buClr>
              <a:buFont typeface="Arial"/>
              <a:buNone/>
            </a:pPr>
            <a:endParaRPr sz="2400"/>
          </a:p>
          <a:p>
            <a:pPr>
              <a:spcBef>
                <a:spcPts val="0"/>
              </a:spcBef>
              <a:buNone/>
            </a:pPr>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3:10 Field condition weather</a:t>
            </a:r>
          </a:p>
        </p:txBody>
      </p:sp>
      <p:sp>
        <p:nvSpPr>
          <p:cNvPr id="158" name="Shape 15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AutoNum type="alphaLcPeriod"/>
            </a:pPr>
            <a:r>
              <a:rPr lang="en"/>
              <a:t>both coaches need to agree to field conditions  before game starts.  No whining later!</a:t>
            </a:r>
          </a:p>
          <a:p>
            <a:pPr marL="457200" lvl="0" indent="-419100">
              <a:spcBef>
                <a:spcPts val="0"/>
              </a:spcBef>
              <a:buClr>
                <a:schemeClr val="dk1"/>
              </a:buClr>
              <a:buSzPct val="100000"/>
              <a:buFont typeface="Arial"/>
              <a:buAutoNum type="alphaLcPeriod"/>
            </a:pPr>
            <a:r>
              <a:rPr lang="en"/>
              <a:t>The UIC shall be the sole Judge as to when to stop a game due to weather or unsuitable field.</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3:12 Calling “TIME” and “PLAY”</a:t>
            </a:r>
          </a:p>
        </p:txBody>
      </p:sp>
      <p:sp>
        <p:nvSpPr>
          <p:cNvPr id="164" name="Shape 16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When the umpire calls time or foul play is suspended until the pitcher steps on the rubber with the ball and the Umpire puts the ball back in Play.</a:t>
            </a:r>
          </a:p>
          <a:p>
            <a:pPr>
              <a:spcBef>
                <a:spcPts val="0"/>
              </a:spcBef>
              <a:buNone/>
            </a:pPr>
            <a:r>
              <a:rPr lang="en"/>
              <a:t>If you watch me umpire you will see and hear me say “PLAY” a lot.  No outs can be made, during a dead ball time.</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3:13 Ground Rules</a:t>
            </a:r>
          </a:p>
        </p:txBody>
      </p:sp>
      <p:sp>
        <p:nvSpPr>
          <p:cNvPr id="170" name="Shape 17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All leagues may make up local ground rules for their fields.  But, at NO time should ground rules change or supercede LL rules.</a:t>
            </a:r>
          </a:p>
          <a:p>
            <a:pPr>
              <a:spcBef>
                <a:spcPts val="0"/>
              </a:spcBef>
              <a:buNone/>
            </a:pPr>
            <a:r>
              <a:rPr lang="en"/>
              <a:t>example:  Little league has a pitch count.  Hobart can change the count from 50 pitches max for 7-8 year olds. We can make the Max 40, but we can’t make it 60.</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Shape 175"/>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3:14 Equipment</a:t>
            </a:r>
          </a:p>
        </p:txBody>
      </p:sp>
      <p:sp>
        <p:nvSpPr>
          <p:cNvPr id="176" name="Shape 176"/>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NO equipment shall be left laying in the field in fair or foul territory.</a:t>
            </a:r>
          </a:p>
          <a:p>
            <a:pPr>
              <a:spcBef>
                <a:spcPts val="0"/>
              </a:spcBef>
              <a:buNone/>
            </a:pPr>
            <a:r>
              <a:rPr lang="en"/>
              <a:t>Happens most on Juniors and above.  People want to leave the extra bat for warming up on the grass or fence.  NOT ALLOWED!!</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3:17 Dugout</a:t>
            </a:r>
          </a:p>
        </p:txBody>
      </p:sp>
      <p:sp>
        <p:nvSpPr>
          <p:cNvPr id="182" name="Shape 18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Explains who is allowed in your dugout.</a:t>
            </a:r>
          </a:p>
          <a:p>
            <a:pPr marL="457200" lvl="0" indent="-419100" rtl="0">
              <a:spcBef>
                <a:spcPts val="0"/>
              </a:spcBef>
              <a:buClr>
                <a:schemeClr val="dk1"/>
              </a:buClr>
              <a:buSzPct val="100000"/>
              <a:buFont typeface="Arial"/>
              <a:buAutoNum type="arabicParenR"/>
            </a:pPr>
            <a:r>
              <a:rPr lang="en"/>
              <a:t>players on the team</a:t>
            </a:r>
          </a:p>
          <a:p>
            <a:pPr marL="457200" lvl="0" indent="-419100" rtl="0">
              <a:spcBef>
                <a:spcPts val="0"/>
              </a:spcBef>
              <a:buClr>
                <a:schemeClr val="dk1"/>
              </a:buClr>
              <a:buSzPct val="100000"/>
              <a:buFont typeface="Arial"/>
              <a:buAutoNum type="arabicParenR"/>
            </a:pPr>
            <a:r>
              <a:rPr lang="en"/>
              <a:t>3 coaches on the roster sheet (approved by board)</a:t>
            </a:r>
          </a:p>
          <a:p>
            <a:pPr marL="457200" lvl="0" indent="-419100" rtl="0">
              <a:spcBef>
                <a:spcPts val="0"/>
              </a:spcBef>
              <a:buClr>
                <a:schemeClr val="dk1"/>
              </a:buClr>
              <a:buSzPct val="100000"/>
              <a:buFont typeface="Arial"/>
              <a:buAutoNum type="arabicParenR"/>
            </a:pPr>
            <a:r>
              <a:rPr lang="en"/>
              <a:t>NO BAT boy or Bat girls!!</a:t>
            </a:r>
          </a:p>
          <a:p>
            <a:pPr lvl="0">
              <a:spcBef>
                <a:spcPts val="0"/>
              </a:spcBef>
              <a:buNone/>
            </a:pPr>
            <a:r>
              <a:rPr lang="en"/>
              <a:t>of course, if Johnny takes one between the eyes let mom come visit him.</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p:nvPr/>
        </p:nvSpPr>
        <p:spPr>
          <a:xfrm>
            <a:off x="133675" y="205000"/>
            <a:ext cx="9090600" cy="3662999"/>
          </a:xfrm>
          <a:prstGeom prst="rect">
            <a:avLst/>
          </a:prstGeom>
          <a:noFill/>
          <a:ln>
            <a:noFill/>
          </a:ln>
        </p:spPr>
        <p:txBody>
          <a:bodyPr lIns="91425" tIns="91425" rIns="91425" bIns="91425" anchor="ctr" anchorCtr="0">
            <a:noAutofit/>
          </a:bodyPr>
          <a:lstStyle/>
          <a:p>
            <a:pPr lvl="0" rtl="0">
              <a:spcBef>
                <a:spcPts val="0"/>
              </a:spcBef>
              <a:buNone/>
            </a:pPr>
            <a:r>
              <a:rPr lang="en" sz="3000">
                <a:solidFill>
                  <a:schemeClr val="dk1"/>
                </a:solidFill>
              </a:rPr>
              <a:t>4</a:t>
            </a:r>
            <a:r>
              <a:rPr lang="en" sz="3000" b="1">
                <a:solidFill>
                  <a:schemeClr val="dk1"/>
                </a:solidFill>
              </a:rPr>
              <a:t>.00</a:t>
            </a:r>
            <a:r>
              <a:rPr lang="en" sz="3000">
                <a:solidFill>
                  <a:schemeClr val="dk1"/>
                </a:solidFill>
              </a:rPr>
              <a:t> - STARTING AND ENDING THE GAME</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p:nvPr/>
        </p:nvSpPr>
        <p:spPr>
          <a:xfrm>
            <a:off x="508000" y="1007100"/>
            <a:ext cx="7967700" cy="3645000"/>
          </a:xfrm>
          <a:prstGeom prst="rect">
            <a:avLst/>
          </a:prstGeom>
          <a:noFill/>
          <a:ln>
            <a:noFill/>
          </a:ln>
        </p:spPr>
        <p:txBody>
          <a:bodyPr lIns="91425" tIns="91425" rIns="91425" bIns="91425" anchor="ctr" anchorCtr="0">
            <a:noAutofit/>
          </a:bodyPr>
          <a:lstStyle/>
          <a:p>
            <a:pPr lvl="0" rtl="0">
              <a:spcBef>
                <a:spcPts val="0"/>
              </a:spcBef>
              <a:buNone/>
            </a:pPr>
            <a:r>
              <a:rPr lang="en" sz="2400">
                <a:solidFill>
                  <a:schemeClr val="dk1"/>
                </a:solidFill>
              </a:rPr>
              <a:t>Home team then Visitors shall give umpire lineup.  At this point Umpire has the sole Authority to determine when a game shall be called halted or resumed on account of weather or playing conditions</a:t>
            </a:r>
          </a:p>
          <a:p>
            <a:pPr lvl="0" rtl="0">
              <a:spcBef>
                <a:spcPts val="0"/>
              </a:spcBef>
              <a:buNone/>
            </a:pPr>
            <a:r>
              <a:rPr lang="en" sz="2400">
                <a:solidFill>
                  <a:schemeClr val="dk1"/>
                </a:solidFill>
              </a:rPr>
              <a:t>Basics of plate meeting</a:t>
            </a:r>
          </a:p>
          <a:p>
            <a:pPr marL="457200" lvl="0" indent="-381000" rtl="0">
              <a:spcBef>
                <a:spcPts val="0"/>
              </a:spcBef>
              <a:buClr>
                <a:schemeClr val="dk1"/>
              </a:buClr>
              <a:buSzPct val="100000"/>
              <a:buFont typeface="Arial"/>
              <a:buAutoNum type="arabicParenR"/>
            </a:pPr>
            <a:r>
              <a:rPr lang="en" sz="2400">
                <a:solidFill>
                  <a:schemeClr val="dk1"/>
                </a:solidFill>
              </a:rPr>
              <a:t>properly equipt</a:t>
            </a:r>
          </a:p>
          <a:p>
            <a:pPr marL="457200" lvl="0" indent="-381000" rtl="0">
              <a:spcBef>
                <a:spcPts val="0"/>
              </a:spcBef>
              <a:buClr>
                <a:schemeClr val="dk1"/>
              </a:buClr>
              <a:buSzPct val="100000"/>
              <a:buFont typeface="Arial"/>
              <a:buAutoNum type="arabicParenR"/>
            </a:pPr>
            <a:r>
              <a:rPr lang="en" sz="2400">
                <a:solidFill>
                  <a:schemeClr val="dk1"/>
                </a:solidFill>
              </a:rPr>
              <a:t>hustle</a:t>
            </a:r>
          </a:p>
          <a:p>
            <a:pPr marL="457200" lvl="0" indent="-381000" rtl="0">
              <a:spcBef>
                <a:spcPts val="0"/>
              </a:spcBef>
              <a:buClr>
                <a:schemeClr val="dk1"/>
              </a:buClr>
              <a:buSzPct val="100000"/>
              <a:buFont typeface="Arial"/>
              <a:buAutoNum type="arabicParenR"/>
            </a:pPr>
            <a:r>
              <a:rPr lang="en" sz="2400">
                <a:solidFill>
                  <a:schemeClr val="dk1"/>
                </a:solidFill>
              </a:rPr>
              <a:t>polite</a:t>
            </a:r>
          </a:p>
          <a:p>
            <a:pPr marL="457200" lvl="0" indent="-381000" rtl="0">
              <a:spcBef>
                <a:spcPts val="0"/>
              </a:spcBef>
              <a:buClr>
                <a:schemeClr val="dk1"/>
              </a:buClr>
              <a:buSzPct val="100000"/>
              <a:buFont typeface="Arial"/>
              <a:buAutoNum type="arabicParenR"/>
            </a:pPr>
            <a:r>
              <a:rPr lang="en" sz="2400">
                <a:solidFill>
                  <a:schemeClr val="dk1"/>
                </a:solidFill>
              </a:rPr>
              <a:t>no jewerly</a:t>
            </a:r>
          </a:p>
          <a:p>
            <a:pPr lvl="0" rtl="0">
              <a:spcBef>
                <a:spcPts val="0"/>
              </a:spcBef>
              <a:buNone/>
            </a:pPr>
            <a:endParaRPr sz="2400">
              <a:solidFill>
                <a:schemeClr val="dk1"/>
              </a:solidFill>
            </a:endParaRPr>
          </a:p>
          <a:p>
            <a:pPr lvl="0" rtl="0">
              <a:spcBef>
                <a:spcPts val="0"/>
              </a:spcBef>
              <a:buClr>
                <a:schemeClr val="dk1"/>
              </a:buClr>
              <a:buFont typeface="Arial"/>
              <a:buNone/>
            </a:pPr>
            <a:endParaRPr sz="2400">
              <a:solidFill>
                <a:schemeClr val="dk1"/>
              </a:solidFill>
            </a:endParaRPr>
          </a:p>
        </p:txBody>
      </p:sp>
      <p:sp>
        <p:nvSpPr>
          <p:cNvPr id="193" name="Shape 193"/>
          <p:cNvSpPr txBox="1"/>
          <p:nvPr/>
        </p:nvSpPr>
        <p:spPr>
          <a:xfrm>
            <a:off x="1194250" y="311925"/>
            <a:ext cx="5133599" cy="598799"/>
          </a:xfrm>
          <a:prstGeom prst="rect">
            <a:avLst/>
          </a:prstGeom>
          <a:noFill/>
          <a:ln>
            <a:noFill/>
          </a:ln>
        </p:spPr>
        <p:txBody>
          <a:bodyPr lIns="91425" tIns="91425" rIns="91425" bIns="91425" anchor="t" anchorCtr="0">
            <a:noAutofit/>
          </a:bodyPr>
          <a:lstStyle/>
          <a:p>
            <a:pPr algn="ctr">
              <a:spcBef>
                <a:spcPts val="0"/>
              </a:spcBef>
              <a:buNone/>
            </a:pPr>
            <a:r>
              <a:rPr lang="en" sz="2400"/>
              <a:t>4.01       Plate meeting</a:t>
            </a:r>
          </a:p>
        </p:txBody>
      </p:sp>
      <p:sp>
        <p:nvSpPr>
          <p:cNvPr id="194" name="Shape 19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endParaRPr/>
          </a:p>
        </p:txBody>
      </p:sp>
      <p:sp>
        <p:nvSpPr>
          <p:cNvPr id="195" name="Shape 19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Shape 20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Clr>
                <a:schemeClr val="dk1"/>
              </a:buClr>
              <a:buFont typeface="Arial"/>
              <a:buNone/>
            </a:pPr>
            <a:endParaRPr sz="2000" b="0"/>
          </a:p>
          <a:p>
            <a:pPr>
              <a:spcBef>
                <a:spcPts val="0"/>
              </a:spcBef>
              <a:buNone/>
            </a:pPr>
            <a:r>
              <a:rPr lang="en" sz="3000" b="0"/>
              <a:t>4.01 cont.</a:t>
            </a:r>
          </a:p>
        </p:txBody>
      </p:sp>
      <p:sp>
        <p:nvSpPr>
          <p:cNvPr id="201" name="Shape 20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36666"/>
              <a:buFont typeface="Arial"/>
              <a:buNone/>
            </a:pPr>
            <a:r>
              <a:rPr lang="en"/>
              <a:t>If a player arrives late it is the coaches choice if he wants to enter the player into the lineup.</a:t>
            </a:r>
          </a:p>
          <a:p>
            <a:pPr>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41"/>
        <p:cNvGrpSpPr/>
        <p:nvPr/>
      </p:nvGrpSpPr>
      <p:grpSpPr>
        <a:xfrm>
          <a:off x="0" y="0"/>
          <a:ext cx="0" cy="0"/>
          <a:chOff x="0" y="0"/>
          <a:chExt cx="0" cy="0"/>
        </a:xfrm>
      </p:grpSpPr>
      <p:sp>
        <p:nvSpPr>
          <p:cNvPr id="42" name="Shape 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endParaRPr/>
          </a:p>
        </p:txBody>
      </p:sp>
      <p:sp>
        <p:nvSpPr>
          <p:cNvPr id="43" name="Shape 4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This is our “Bible”!  You are</a:t>
            </a:r>
          </a:p>
          <a:p>
            <a:pPr rtl="0">
              <a:spcBef>
                <a:spcPts val="0"/>
              </a:spcBef>
              <a:buNone/>
            </a:pPr>
            <a:r>
              <a:rPr lang="en"/>
              <a:t>responsible to know EVERY</a:t>
            </a:r>
          </a:p>
          <a:p>
            <a:pPr rtl="0">
              <a:spcBef>
                <a:spcPts val="0"/>
              </a:spcBef>
              <a:buNone/>
            </a:pPr>
            <a:r>
              <a:rPr lang="en"/>
              <a:t>rule in it.  You HAVE to read </a:t>
            </a:r>
          </a:p>
          <a:p>
            <a:pPr>
              <a:spcBef>
                <a:spcPts val="0"/>
              </a:spcBef>
              <a:buNone/>
            </a:pPr>
            <a:r>
              <a:rPr lang="en"/>
              <a:t>the rulebook on your own time!</a:t>
            </a:r>
          </a:p>
        </p:txBody>
      </p:sp>
      <p:pic>
        <p:nvPicPr>
          <p:cNvPr id="44" name="Shape 44"/>
          <p:cNvPicPr preferRelativeResize="0"/>
          <p:nvPr/>
        </p:nvPicPr>
        <p:blipFill>
          <a:blip r:embed="rId3">
            <a:alphaModFix/>
          </a:blip>
          <a:stretch>
            <a:fillRect/>
          </a:stretch>
        </p:blipFill>
        <p:spPr>
          <a:xfrm>
            <a:off x="5889975" y="396449"/>
            <a:ext cx="2796825" cy="4350599"/>
          </a:xfrm>
          <a:prstGeom prst="rect">
            <a:avLst/>
          </a:prstGeom>
          <a:noFill/>
          <a:ln>
            <a:noFill/>
          </a:ln>
        </p:spPr>
      </p:pic>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lvl="0" rtl="0">
              <a:spcBef>
                <a:spcPts val="0"/>
              </a:spcBef>
              <a:buClr>
                <a:schemeClr val="dk1"/>
              </a:buClr>
              <a:buSzPct val="55000"/>
              <a:buFont typeface="Arial"/>
              <a:buNone/>
            </a:pPr>
            <a:r>
              <a:rPr lang="en" sz="2000"/>
              <a:t>Rule 4.03</a:t>
            </a:r>
          </a:p>
          <a:p>
            <a:pPr>
              <a:spcBef>
                <a:spcPts val="0"/>
              </a:spcBef>
              <a:buNone/>
            </a:pPr>
            <a:endParaRPr/>
          </a:p>
        </p:txBody>
      </p:sp>
      <p:sp>
        <p:nvSpPr>
          <p:cNvPr id="207" name="Shape 20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100000"/>
              <a:buFont typeface="Arial"/>
              <a:buNone/>
            </a:pPr>
            <a:r>
              <a:rPr lang="en" sz="1100"/>
              <a:t>(a) </a:t>
            </a:r>
            <a:r>
              <a:rPr lang="en" sz="1100" b="1" u="sng"/>
              <a:t>[Major, Minor, Tee Ball Divisions]</a:t>
            </a:r>
          </a:p>
          <a:p>
            <a:pPr lvl="0" rtl="0">
              <a:spcBef>
                <a:spcPts val="0"/>
              </a:spcBef>
              <a:buClr>
                <a:schemeClr val="dk1"/>
              </a:buClr>
              <a:buSzPct val="100000"/>
              <a:buFont typeface="Arial"/>
              <a:buNone/>
            </a:pPr>
            <a:r>
              <a:rPr lang="en" sz="1100"/>
              <a:t>The catcher shall be stationed in the catcher’s box. The catcher may leave that position at any time to catch a pitch or make a play, except that when the batter is being given an intentional base on balls, the catcher must stand with both feet within the lines of the catcher’s box until the ball leaves the pitcher’s hand.</a:t>
            </a:r>
          </a:p>
          <a:p>
            <a:pPr lvl="0" rtl="0">
              <a:spcBef>
                <a:spcPts val="0"/>
              </a:spcBef>
              <a:buClr>
                <a:schemeClr val="dk1"/>
              </a:buClr>
              <a:buSzPct val="100000"/>
              <a:buFont typeface="Arial"/>
              <a:buNone/>
            </a:pPr>
            <a:r>
              <a:rPr lang="en" sz="1100" b="1"/>
              <a:t>Penalty: </a:t>
            </a:r>
            <a:r>
              <a:rPr lang="en" sz="1100" b="1" u="sng"/>
              <a:t>Baseball]</a:t>
            </a:r>
            <a:r>
              <a:rPr lang="en" sz="1100"/>
              <a:t> Illegal pitch - ball called on the batter (see Rule 8.05).</a:t>
            </a:r>
          </a:p>
          <a:p>
            <a:pPr lvl="0" rtl="0">
              <a:spcBef>
                <a:spcPts val="0"/>
              </a:spcBef>
              <a:buClr>
                <a:schemeClr val="dk1"/>
              </a:buClr>
              <a:buSzPct val="100000"/>
              <a:buFont typeface="Arial"/>
              <a:buNone/>
            </a:pPr>
            <a:r>
              <a:rPr lang="en" sz="1100" b="1"/>
              <a:t>[Junior, Senior, Big League Baseball]</a:t>
            </a:r>
            <a:r>
              <a:rPr lang="en" sz="1100"/>
              <a:t> Balk with runner or runners on base</a:t>
            </a:r>
          </a:p>
          <a:p>
            <a:pPr>
              <a:spcBef>
                <a:spcPts val="0"/>
              </a:spcBef>
              <a:buNone/>
            </a:pPr>
            <a:endParaRPr/>
          </a:p>
        </p:txBody>
      </p:sp>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Shape 21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4.03 continued</a:t>
            </a:r>
          </a:p>
        </p:txBody>
      </p:sp>
      <p:sp>
        <p:nvSpPr>
          <p:cNvPr id="213" name="Shape 21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None/>
            </a:pPr>
            <a:r>
              <a:rPr lang="en"/>
              <a:t>Comment: Make sure the catcher is out of the box if your are going to call a balk on him/her Don't guess. If a shadow of a doubt exists, give the catcher the benefit of the doubt.</a:t>
            </a:r>
          </a:p>
          <a:p>
            <a:pPr lvl="0" rtl="0">
              <a:spcBef>
                <a:spcPts val="0"/>
              </a:spcBef>
              <a:buNone/>
            </a:pPr>
            <a:r>
              <a:rPr lang="en"/>
              <a:t>b) The pitcher, while in the act of delivering the ball to the batter, shall take the legal position.</a:t>
            </a:r>
          </a:p>
          <a:p>
            <a:pPr lvl="0" rtl="0">
              <a:spcBef>
                <a:spcPts val="0"/>
              </a:spcBef>
              <a:buNone/>
            </a:pPr>
            <a:r>
              <a:rPr lang="en" sz="2400"/>
              <a:t>(c) Except the pitcher and the catcher, any fielder may be stationed </a:t>
            </a:r>
            <a:r>
              <a:rPr lang="en" sz="2400" b="1">
                <a:solidFill>
                  <a:srgbClr val="FF0066"/>
                </a:solidFill>
              </a:rPr>
              <a:t>anywhere</a:t>
            </a:r>
            <a:r>
              <a:rPr lang="en" sz="2400"/>
              <a:t> in fair territory.</a:t>
            </a:r>
          </a:p>
          <a:p>
            <a:pPr lvl="0" rtl="0">
              <a:spcBef>
                <a:spcPts val="0"/>
              </a:spcBef>
              <a:buClr>
                <a:schemeClr val="dk1"/>
              </a:buClr>
              <a:buFont typeface="Arial"/>
              <a:buNone/>
            </a:pPr>
            <a:endParaRPr/>
          </a:p>
          <a:p>
            <a:pPr>
              <a:spcBef>
                <a:spcPts val="0"/>
              </a:spcBef>
              <a:buNone/>
            </a:pPr>
            <a:endParaRP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4.05</a:t>
            </a:r>
          </a:p>
        </p:txBody>
      </p:sp>
      <p:sp>
        <p:nvSpPr>
          <p:cNvPr id="219" name="Shape 21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t>The offensive team shall station two base coaches on the field during its time at bat, one near first base and one near third base.  The coaches shall not leave their respective dugouts until the pitcher has completed his/her preparatory pitches to the catcher.</a:t>
            </a:r>
          </a:p>
          <a:p>
            <a:pPr lvl="0" rtl="0">
              <a:spcBef>
                <a:spcPts val="0"/>
              </a:spcBef>
              <a:buClr>
                <a:schemeClr val="dk1"/>
              </a:buClr>
              <a:buSzPct val="45833"/>
              <a:buFont typeface="Arial"/>
              <a:buNone/>
            </a:pPr>
            <a:r>
              <a:rPr lang="en" sz="2400"/>
              <a:t>(2) An adult manager or coach is only permitted to occupy the first and/or third base coaches box </a:t>
            </a:r>
            <a:r>
              <a:rPr lang="en" sz="2400" b="1" u="sng">
                <a:solidFill>
                  <a:srgbClr val="FF0066"/>
                </a:solidFill>
              </a:rPr>
              <a:t>if there is at least one other adult manager or coach in the dugout.</a:t>
            </a:r>
          </a:p>
          <a:p>
            <a:pPr>
              <a:spcBef>
                <a:spcPts val="0"/>
              </a:spcBef>
              <a:buNone/>
            </a:pPr>
            <a:endParaRP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4.07 Ejections</a:t>
            </a:r>
          </a:p>
        </p:txBody>
      </p:sp>
      <p:sp>
        <p:nvSpPr>
          <p:cNvPr id="225" name="Shape 22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When a coach, player or manager is ejected they are to leave the Hobart LL complex immediately.  They may not take part in any of the rest of the game.</a:t>
            </a:r>
          </a:p>
          <a:p>
            <a:pPr rtl="0">
              <a:spcBef>
                <a:spcPts val="0"/>
              </a:spcBef>
              <a:buNone/>
            </a:pPr>
            <a:r>
              <a:rPr lang="en"/>
              <a:t>Anyone ejected from a game will have to miss their next game.  They cannot be on site for the game!</a:t>
            </a:r>
          </a:p>
          <a:p>
            <a:pPr>
              <a:spcBef>
                <a:spcPts val="0"/>
              </a:spcBef>
              <a:buNone/>
            </a:pPr>
            <a:endParaRP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Shape 23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Ejections continued</a:t>
            </a:r>
          </a:p>
        </p:txBody>
      </p:sp>
      <p:sp>
        <p:nvSpPr>
          <p:cNvPr id="231" name="Shape 231"/>
          <p:cNvSpPr txBox="1">
            <a:spLocks noGrp="1"/>
          </p:cNvSpPr>
          <p:nvPr>
            <p:ph type="body" idx="1"/>
          </p:nvPr>
        </p:nvSpPr>
        <p:spPr>
          <a:xfrm>
            <a:off x="457200" y="932775"/>
            <a:ext cx="8229600" cy="3960000"/>
          </a:xfrm>
          <a:prstGeom prst="rect">
            <a:avLst/>
          </a:prstGeom>
        </p:spPr>
        <p:txBody>
          <a:bodyPr lIns="91425" tIns="91425" rIns="91425" bIns="91425" anchor="t" anchorCtr="0">
            <a:noAutofit/>
          </a:bodyPr>
          <a:lstStyle/>
          <a:p>
            <a:pPr rtl="0">
              <a:spcBef>
                <a:spcPts val="0"/>
              </a:spcBef>
              <a:buNone/>
            </a:pPr>
            <a:r>
              <a:rPr lang="en"/>
              <a:t>If you eject a player and their parent is not at the game site to take them home.  They must sit on the bench.  If they make an issue toss the coach.  Now he has a ride home!</a:t>
            </a:r>
          </a:p>
          <a:p>
            <a:pPr>
              <a:spcBef>
                <a:spcPts val="0"/>
              </a:spcBef>
              <a:buNone/>
            </a:pPr>
            <a:r>
              <a:rPr lang="en"/>
              <a:t>If you eject anyone you MUST write a report of what happened.  STATE the facts!  Do not report feelings.  He did this.  He then… make sure UIC and President get a copy.</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Shape 23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4.16 Team size</a:t>
            </a:r>
          </a:p>
        </p:txBody>
      </p:sp>
      <p:sp>
        <p:nvSpPr>
          <p:cNvPr id="237" name="Shape 23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A game may not be started with less than 9 players, nor without one adult coach.</a:t>
            </a:r>
          </a:p>
          <a:p>
            <a:pPr rtl="0">
              <a:spcBef>
                <a:spcPts val="0"/>
              </a:spcBef>
              <a:buNone/>
            </a:pPr>
            <a:endParaRPr/>
          </a:p>
          <a:p>
            <a:pPr>
              <a:spcBef>
                <a:spcPts val="0"/>
              </a:spcBef>
              <a:buNone/>
            </a:pPr>
            <a:r>
              <a:rPr lang="en"/>
              <a:t>If at any time during the game a team cannot field 9 players the game must be stopped.</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4.19 Protesting a game</a:t>
            </a:r>
          </a:p>
        </p:txBody>
      </p:sp>
      <p:sp>
        <p:nvSpPr>
          <p:cNvPr id="243" name="Shape 24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Coaches can only protest a game on the following 4 cases:</a:t>
            </a:r>
          </a:p>
          <a:p>
            <a:pPr marL="457200" lvl="0" indent="-419100" rtl="0">
              <a:spcBef>
                <a:spcPts val="0"/>
              </a:spcBef>
              <a:buClr>
                <a:schemeClr val="dk1"/>
              </a:buClr>
              <a:buSzPct val="100000"/>
              <a:buFont typeface="Arial"/>
              <a:buAutoNum type="arabicParenR"/>
            </a:pPr>
            <a:r>
              <a:rPr lang="en"/>
              <a:t>violation of playing rule</a:t>
            </a:r>
          </a:p>
          <a:p>
            <a:pPr marL="457200" lvl="0" indent="-419100" rtl="0">
              <a:spcBef>
                <a:spcPts val="0"/>
              </a:spcBef>
              <a:buClr>
                <a:schemeClr val="dk1"/>
              </a:buClr>
              <a:buSzPct val="100000"/>
              <a:buFont typeface="Arial"/>
              <a:buAutoNum type="arabicParenR"/>
            </a:pPr>
            <a:r>
              <a:rPr lang="en"/>
              <a:t>bad interpretation of playing rule</a:t>
            </a:r>
          </a:p>
          <a:p>
            <a:pPr marL="457200" lvl="0" indent="-419100" rtl="0">
              <a:spcBef>
                <a:spcPts val="0"/>
              </a:spcBef>
              <a:buClr>
                <a:schemeClr val="dk1"/>
              </a:buClr>
              <a:buSzPct val="100000"/>
              <a:buFont typeface="Arial"/>
              <a:buAutoNum type="arabicParenR"/>
            </a:pPr>
            <a:r>
              <a:rPr lang="en"/>
              <a:t>use of an ineligible pitcher</a:t>
            </a:r>
          </a:p>
          <a:p>
            <a:pPr marL="457200" lvl="0" indent="-419100">
              <a:spcBef>
                <a:spcPts val="0"/>
              </a:spcBef>
              <a:buClr>
                <a:schemeClr val="dk1"/>
              </a:buClr>
              <a:buSzPct val="100000"/>
              <a:buFont typeface="Arial"/>
              <a:buAutoNum type="arabicParenR"/>
            </a:pPr>
            <a:r>
              <a:rPr lang="en"/>
              <a:t>use of an ineligible player</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Shape 24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4.19 continued</a:t>
            </a:r>
          </a:p>
        </p:txBody>
      </p:sp>
      <p:sp>
        <p:nvSpPr>
          <p:cNvPr id="249" name="Shape 24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A coach cannot protest any call where the umpires judgement is involved!</a:t>
            </a:r>
          </a:p>
          <a:p>
            <a:pPr rtl="0">
              <a:spcBef>
                <a:spcPts val="0"/>
              </a:spcBef>
              <a:buNone/>
            </a:pPr>
            <a:r>
              <a:rPr lang="en"/>
              <a:t>Illegal equipment is not a protestable offense, remove it from the game.  (illegal bat is special)</a:t>
            </a:r>
          </a:p>
          <a:p>
            <a:pPr>
              <a:spcBef>
                <a:spcPts val="0"/>
              </a:spcBef>
              <a:buNone/>
            </a:pPr>
            <a:endParaRP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253"/>
        <p:cNvGrpSpPr/>
        <p:nvPr/>
      </p:nvGrpSpPr>
      <p:grpSpPr>
        <a:xfrm>
          <a:off x="0" y="0"/>
          <a:ext cx="0" cy="0"/>
          <a:chOff x="0" y="0"/>
          <a:chExt cx="0" cy="0"/>
        </a:xfrm>
      </p:grpSpPr>
      <p:sp>
        <p:nvSpPr>
          <p:cNvPr id="254" name="Shape 254"/>
          <p:cNvSpPr txBox="1">
            <a:spLocks noGrp="1"/>
          </p:cNvSpPr>
          <p:nvPr>
            <p:ph type="title"/>
          </p:nvPr>
        </p:nvSpPr>
        <p:spPr>
          <a:xfrm>
            <a:off x="457200" y="205975"/>
            <a:ext cx="8229600" cy="694199"/>
          </a:xfrm>
          <a:prstGeom prst="rect">
            <a:avLst/>
          </a:prstGeom>
        </p:spPr>
        <p:txBody>
          <a:bodyPr lIns="91425" tIns="91425" rIns="91425" bIns="91425" anchor="b" anchorCtr="0">
            <a:noAutofit/>
          </a:bodyPr>
          <a:lstStyle/>
          <a:p>
            <a:pPr>
              <a:spcBef>
                <a:spcPts val="0"/>
              </a:spcBef>
              <a:buNone/>
            </a:pPr>
            <a:r>
              <a:rPr lang="en"/>
              <a:t>How to protest</a:t>
            </a:r>
          </a:p>
        </p:txBody>
      </p:sp>
      <p:sp>
        <p:nvSpPr>
          <p:cNvPr id="255" name="Shape 255"/>
          <p:cNvSpPr txBox="1">
            <a:spLocks noGrp="1"/>
          </p:cNvSpPr>
          <p:nvPr>
            <p:ph type="body" idx="1"/>
          </p:nvPr>
        </p:nvSpPr>
        <p:spPr>
          <a:xfrm>
            <a:off x="457200" y="730800"/>
            <a:ext cx="8229600" cy="4194900"/>
          </a:xfrm>
          <a:prstGeom prst="rect">
            <a:avLst/>
          </a:prstGeom>
        </p:spPr>
        <p:txBody>
          <a:bodyPr lIns="91425" tIns="91425" rIns="91425" bIns="91425" anchor="t" anchorCtr="0">
            <a:noAutofit/>
          </a:bodyPr>
          <a:lstStyle/>
          <a:p>
            <a:pPr rtl="0">
              <a:spcBef>
                <a:spcPts val="0"/>
              </a:spcBef>
              <a:buNone/>
            </a:pPr>
            <a:r>
              <a:rPr lang="en" sz="2400"/>
              <a:t>The manager must call for time and be given permission to leave his dugout</a:t>
            </a:r>
          </a:p>
          <a:p>
            <a:pPr rtl="0">
              <a:spcBef>
                <a:spcPts val="0"/>
              </a:spcBef>
              <a:buNone/>
            </a:pPr>
            <a:r>
              <a:rPr lang="en" sz="2400"/>
              <a:t>Protesting manager MUST notify umpire of protest before any succeeding play is made.</a:t>
            </a:r>
          </a:p>
          <a:p>
            <a:pPr rtl="0">
              <a:spcBef>
                <a:spcPts val="0"/>
              </a:spcBef>
              <a:buNone/>
            </a:pPr>
            <a:r>
              <a:rPr lang="en" sz="2400"/>
              <a:t>After coach explains why he wants to protest talk to other umpire and see if the situation can be fixed.  If not, record where the protest was filed in the scorebook.  If protest is won we will replay the game from that point.</a:t>
            </a:r>
          </a:p>
          <a:p>
            <a:pPr>
              <a:spcBef>
                <a:spcPts val="0"/>
              </a:spcBef>
              <a:buNone/>
            </a:pPr>
            <a:r>
              <a:rPr lang="en" sz="2400"/>
              <a:t>After game umpire must submit in writing a report to league president.  Coach has 24 hours to submit report in writing.</a:t>
            </a: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Shape 26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5.07 end of an inning</a:t>
            </a:r>
          </a:p>
        </p:txBody>
      </p:sp>
      <p:sp>
        <p:nvSpPr>
          <p:cNvPr id="261" name="Shape 26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in minor leagues, the side is retired when:</a:t>
            </a:r>
          </a:p>
          <a:p>
            <a:pPr marL="457200" lvl="0" indent="-419100" rtl="0">
              <a:spcBef>
                <a:spcPts val="0"/>
              </a:spcBef>
              <a:buClr>
                <a:schemeClr val="dk1"/>
              </a:buClr>
              <a:buSzPct val="100000"/>
              <a:buFont typeface="Arial"/>
              <a:buAutoNum type="arabicParenR"/>
            </a:pPr>
            <a:r>
              <a:rPr lang="en"/>
              <a:t>3 outs are made</a:t>
            </a:r>
          </a:p>
          <a:p>
            <a:pPr marL="457200" lvl="0" indent="-419100" rtl="0">
              <a:spcBef>
                <a:spcPts val="0"/>
              </a:spcBef>
              <a:buClr>
                <a:schemeClr val="dk1"/>
              </a:buClr>
              <a:buSzPct val="100000"/>
              <a:buFont typeface="Arial"/>
              <a:buAutoNum type="arabicParenR"/>
            </a:pPr>
            <a:r>
              <a:rPr lang="en"/>
              <a:t>all players on the roster have batted once in that half inning</a:t>
            </a:r>
          </a:p>
          <a:p>
            <a:pPr marL="457200" lvl="0" indent="-419100" rtl="0">
              <a:spcBef>
                <a:spcPts val="0"/>
              </a:spcBef>
              <a:buClr>
                <a:schemeClr val="dk1"/>
              </a:buClr>
              <a:buSzPct val="100000"/>
              <a:buFont typeface="Arial"/>
              <a:buAutoNum type="arabicParenR"/>
            </a:pPr>
            <a:r>
              <a:rPr lang="en"/>
              <a:t>the offense scores 5 runs.</a:t>
            </a:r>
          </a:p>
          <a:p>
            <a:pPr lvl="0">
              <a:spcBef>
                <a:spcPts val="0"/>
              </a:spcBef>
              <a:buNone/>
            </a:pPr>
            <a:r>
              <a:rPr lang="en"/>
              <a:t>Hobart choose the option to suspend the 5 run rule for the last at bat for each team.</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LIABLE</a:t>
            </a:r>
            <a:r>
              <a:rPr lang="en" sz="3000"/>
              <a:t>- legally/ financially responsible</a:t>
            </a:r>
          </a:p>
        </p:txBody>
      </p:sp>
      <p:sp>
        <p:nvSpPr>
          <p:cNvPr id="50" name="Shape 5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when you enter the field as an umpire you are in charge of enforcing all rules in the book.  </a:t>
            </a:r>
          </a:p>
          <a:p>
            <a:pPr rtl="0">
              <a:spcBef>
                <a:spcPts val="0"/>
              </a:spcBef>
              <a:buNone/>
            </a:pPr>
            <a:r>
              <a:rPr lang="en"/>
              <a:t>If you choose not to enforce a rule and someone is hurt.  You are now liable. </a:t>
            </a:r>
          </a:p>
          <a:p>
            <a:pPr>
              <a:spcBef>
                <a:spcPts val="0"/>
              </a:spcBef>
              <a:buNone/>
            </a:pPr>
            <a:r>
              <a:rPr lang="en"/>
              <a:t>So, if you let a kid swing a bat “on-deck” and he breaks someones nose.  LL insurance WILL NOT cover it.  You will!</a:t>
            </a:r>
          </a:p>
        </p:txBody>
      </p:sp>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Shape 26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5.08 Ball interference</a:t>
            </a:r>
          </a:p>
        </p:txBody>
      </p:sp>
      <p:sp>
        <p:nvSpPr>
          <p:cNvPr id="267" name="Shape 26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If a thrown ball accidentally touches a base coach, or if a pitch touches the umpire the ball is live.</a:t>
            </a:r>
          </a:p>
          <a:p>
            <a:pPr>
              <a:spcBef>
                <a:spcPts val="0"/>
              </a:spcBef>
              <a:buNone/>
            </a:pPr>
            <a:r>
              <a:rPr lang="en"/>
              <a:t>If you think the base coach hit the ball on purpose, stop the game.  Runner is out.</a:t>
            </a: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Shape 27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5.09 dead ball</a:t>
            </a:r>
          </a:p>
        </p:txBody>
      </p:sp>
      <p:sp>
        <p:nvSpPr>
          <p:cNvPr id="273" name="Shape 27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t>Ball becomes dead when:</a:t>
            </a:r>
          </a:p>
          <a:p>
            <a:pPr marL="457200" lvl="0" indent="-381000" rtl="0">
              <a:spcBef>
                <a:spcPts val="0"/>
              </a:spcBef>
              <a:buClr>
                <a:schemeClr val="dk1"/>
              </a:buClr>
              <a:buSzPct val="100000"/>
              <a:buFont typeface="Arial"/>
              <a:buAutoNum type="arabicParenR"/>
            </a:pPr>
            <a:r>
              <a:rPr lang="en" sz="2400"/>
              <a:t>batter is hit by pitch, batter and all runners forced may advance one base.</a:t>
            </a:r>
          </a:p>
          <a:p>
            <a:pPr marL="457200" lvl="0" indent="-381000" rtl="0">
              <a:spcBef>
                <a:spcPts val="0"/>
              </a:spcBef>
              <a:buClr>
                <a:schemeClr val="dk1"/>
              </a:buClr>
              <a:buSzPct val="100000"/>
              <a:buFont typeface="Arial"/>
              <a:buAutoNum type="arabicParenR"/>
            </a:pPr>
            <a:r>
              <a:rPr lang="en" sz="2400"/>
              <a:t>umpire interferes with catchers throw on steal.  Runner is returned to base.  Unless he is out, then out stands.</a:t>
            </a:r>
          </a:p>
          <a:p>
            <a:pPr marL="457200" lvl="0" indent="-381000">
              <a:spcBef>
                <a:spcPts val="0"/>
              </a:spcBef>
              <a:buClr>
                <a:schemeClr val="dk1"/>
              </a:buClr>
              <a:buSzPct val="100000"/>
              <a:buFont typeface="Arial"/>
              <a:buAutoNum type="arabicParenR"/>
            </a:pPr>
            <a:r>
              <a:rPr lang="en" sz="2400"/>
              <a:t>if a fair ball touches a runner or umpire before passing a fielder other than the pitcher. if it hits a runner, dead ball runners out.  Batter gets first everyone else returns to base.  Unless forced to next bag.</a:t>
            </a: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Dead ball cont.</a:t>
            </a:r>
          </a:p>
        </p:txBody>
      </p:sp>
      <p:sp>
        <p:nvSpPr>
          <p:cNvPr id="279" name="Shape 27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If the umpire is hit before it passes a fielder other than the pitcher.  Dead ball, batter gets first.  All players return to base unless forced.</a:t>
            </a:r>
          </a:p>
          <a:p>
            <a:pPr>
              <a:spcBef>
                <a:spcPts val="0"/>
              </a:spcBef>
              <a:buNone/>
            </a:pPr>
            <a:r>
              <a:rPr lang="en"/>
              <a:t>It’s gonna happen only on the big field!</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Shape 28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dead ball continued</a:t>
            </a:r>
          </a:p>
        </p:txBody>
      </p:sp>
      <p:sp>
        <p:nvSpPr>
          <p:cNvPr id="285" name="Shape 28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If a ball becomes stuck in a players or umpires gear.  Ball is dead and all runners can advace one base.</a:t>
            </a:r>
          </a:p>
          <a:p>
            <a:pPr>
              <a:spcBef>
                <a:spcPts val="0"/>
              </a:spcBef>
              <a:buNone/>
            </a:pPr>
            <a:r>
              <a:rPr lang="en"/>
              <a:t>note: in leagues with a dropped third strike.  If strike 3, gets caught in catchers gear or umpire.  Dead ball batter gets first base.</a:t>
            </a: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289"/>
        <p:cNvGrpSpPr/>
        <p:nvPr/>
      </p:nvGrpSpPr>
      <p:grpSpPr>
        <a:xfrm>
          <a:off x="0" y="0"/>
          <a:ext cx="0" cy="0"/>
          <a:chOff x="0" y="0"/>
          <a:chExt cx="0" cy="0"/>
        </a:xfrm>
      </p:grpSpPr>
      <p:sp>
        <p:nvSpPr>
          <p:cNvPr id="290" name="Shape 29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6.00 The batter</a:t>
            </a:r>
          </a:p>
        </p:txBody>
      </p:sp>
      <p:sp>
        <p:nvSpPr>
          <p:cNvPr id="291" name="Shape 29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Shape 29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6.02 Taking position</a:t>
            </a:r>
          </a:p>
        </p:txBody>
      </p:sp>
      <p:sp>
        <p:nvSpPr>
          <p:cNvPr id="297" name="Shape 29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The batter SHALL not leave the batter’s box after the pitcher comes set or start windup.</a:t>
            </a:r>
          </a:p>
          <a:p>
            <a:pPr rtl="0">
              <a:spcBef>
                <a:spcPts val="0"/>
              </a:spcBef>
              <a:buNone/>
            </a:pPr>
            <a:r>
              <a:rPr lang="en"/>
              <a:t>If he does and the pitch is delivered the umpire shall call it a ball or strike as he sees fit.</a:t>
            </a:r>
          </a:p>
          <a:p>
            <a:pPr rtl="0">
              <a:spcBef>
                <a:spcPts val="0"/>
              </a:spcBef>
              <a:buNone/>
            </a:pPr>
            <a:endParaRPr/>
          </a:p>
          <a:p>
            <a:pPr>
              <a:spcBef>
                <a:spcPts val="0"/>
              </a:spcBef>
              <a:buNone/>
            </a:pPr>
            <a:r>
              <a:rPr lang="en"/>
              <a:t>*note* I will only call a ball if it bounces.  </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301"/>
        <p:cNvGrpSpPr/>
        <p:nvPr/>
      </p:nvGrpSpPr>
      <p:grpSpPr>
        <a:xfrm>
          <a:off x="0" y="0"/>
          <a:ext cx="0" cy="0"/>
          <a:chOff x="0" y="0"/>
          <a:chExt cx="0" cy="0"/>
        </a:xfrm>
      </p:grpSpPr>
      <p:sp>
        <p:nvSpPr>
          <p:cNvPr id="302" name="Shape 30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6.02 cont.</a:t>
            </a:r>
          </a:p>
        </p:txBody>
      </p:sp>
      <p:sp>
        <p:nvSpPr>
          <p:cNvPr id="303" name="Shape 30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if a batter refuses to take his place in the box.  Call a strike on the batter.  Tell him to get in box again, if he still refuses call another strike.  You can do this until batter strikes out.</a:t>
            </a:r>
          </a:p>
          <a:p>
            <a:pPr>
              <a:spcBef>
                <a:spcPts val="0"/>
              </a:spcBef>
              <a:buNone/>
            </a:pPr>
            <a:r>
              <a:rPr lang="en"/>
              <a:t>Pitcher does not throw a pitch and no pitches are added to the pitch count.</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Shape 30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6.05 batter is out when</a:t>
            </a:r>
          </a:p>
        </p:txBody>
      </p:sp>
      <p:sp>
        <p:nvSpPr>
          <p:cNvPr id="309" name="Shape 309"/>
          <p:cNvSpPr txBox="1">
            <a:spLocks noGrp="1"/>
          </p:cNvSpPr>
          <p:nvPr>
            <p:ph type="body" idx="1"/>
          </p:nvPr>
        </p:nvSpPr>
        <p:spPr>
          <a:xfrm>
            <a:off x="457200" y="923875"/>
            <a:ext cx="8229600" cy="4147200"/>
          </a:xfrm>
          <a:prstGeom prst="rect">
            <a:avLst/>
          </a:prstGeom>
        </p:spPr>
        <p:txBody>
          <a:bodyPr lIns="91425" tIns="91425" rIns="91425" bIns="91425" anchor="t" anchorCtr="0">
            <a:noAutofit/>
          </a:bodyPr>
          <a:lstStyle/>
          <a:p>
            <a:pPr marL="457200" lvl="0" indent="-381000" rtl="0">
              <a:spcBef>
                <a:spcPts val="0"/>
              </a:spcBef>
              <a:buClr>
                <a:schemeClr val="dk1"/>
              </a:buClr>
              <a:buSzPct val="100000"/>
              <a:buFont typeface="Arial"/>
              <a:buAutoNum type="arabicParenR"/>
            </a:pPr>
            <a:r>
              <a:rPr lang="en" sz="2400"/>
              <a:t>a fair or foul ball is legally caught</a:t>
            </a:r>
          </a:p>
          <a:p>
            <a:pPr marL="457200" lvl="0" indent="-381000" rtl="0">
              <a:spcBef>
                <a:spcPts val="0"/>
              </a:spcBef>
              <a:buClr>
                <a:schemeClr val="dk1"/>
              </a:buClr>
              <a:buSzPct val="100000"/>
              <a:buFont typeface="Arial"/>
              <a:buAutoNum type="arabicParenR"/>
            </a:pPr>
            <a:r>
              <a:rPr lang="en" sz="2400"/>
              <a:t>third strike is legally caught</a:t>
            </a:r>
          </a:p>
          <a:p>
            <a:pPr marL="457200" lvl="0" indent="-381000" rtl="0">
              <a:spcBef>
                <a:spcPts val="0"/>
              </a:spcBef>
              <a:buClr>
                <a:schemeClr val="dk1"/>
              </a:buClr>
              <a:buSzPct val="100000"/>
              <a:buFont typeface="Arial"/>
              <a:buAutoNum type="arabicParenR"/>
            </a:pPr>
            <a:r>
              <a:rPr lang="en" sz="2400"/>
              <a:t>third strike not caught with less than 2 outs man on first base </a:t>
            </a:r>
          </a:p>
          <a:p>
            <a:pPr marL="457200" lvl="0" indent="-381000" rtl="0">
              <a:spcBef>
                <a:spcPts val="0"/>
              </a:spcBef>
              <a:buClr>
                <a:schemeClr val="dk1"/>
              </a:buClr>
              <a:buSzPct val="100000"/>
              <a:buFont typeface="Arial"/>
              <a:buAutoNum type="arabicParenR"/>
            </a:pPr>
            <a:r>
              <a:rPr lang="en" sz="2400"/>
              <a:t>bunt third strike foul</a:t>
            </a:r>
          </a:p>
          <a:p>
            <a:pPr marL="457200" lvl="0" indent="-381000" rtl="0">
              <a:spcBef>
                <a:spcPts val="0"/>
              </a:spcBef>
              <a:buClr>
                <a:schemeClr val="dk1"/>
              </a:buClr>
              <a:buSzPct val="100000"/>
              <a:buFont typeface="Arial"/>
              <a:buAutoNum type="arabicParenR"/>
            </a:pPr>
            <a:r>
              <a:rPr lang="en" sz="2400"/>
              <a:t>infield fly is called</a:t>
            </a:r>
          </a:p>
          <a:p>
            <a:pPr marL="457200" lvl="0" indent="-381000" rtl="0">
              <a:spcBef>
                <a:spcPts val="0"/>
              </a:spcBef>
              <a:buClr>
                <a:schemeClr val="dk1"/>
              </a:buClr>
              <a:buSzPct val="100000"/>
              <a:buFont typeface="Arial"/>
              <a:buAutoNum type="arabicParenR"/>
            </a:pPr>
            <a:r>
              <a:rPr lang="en" sz="2400"/>
              <a:t>batter swings at strike 3 and is hit by ball.</a:t>
            </a:r>
          </a:p>
          <a:p>
            <a:pPr marL="457200" lvl="0" indent="-381000" rtl="0">
              <a:spcBef>
                <a:spcPts val="0"/>
              </a:spcBef>
              <a:buClr>
                <a:schemeClr val="dk1"/>
              </a:buClr>
              <a:buSzPct val="100000"/>
              <a:buFont typeface="Arial"/>
              <a:buAutoNum type="arabicParenR"/>
            </a:pPr>
            <a:r>
              <a:rPr lang="en" sz="2400"/>
              <a:t>fair ball touches batter before touched by fielder</a:t>
            </a:r>
          </a:p>
          <a:p>
            <a:pPr marL="457200" lvl="0" indent="-381000">
              <a:spcBef>
                <a:spcPts val="0"/>
              </a:spcBef>
              <a:buClr>
                <a:schemeClr val="dk1"/>
              </a:buClr>
              <a:buSzPct val="100000"/>
              <a:buFont typeface="Arial"/>
              <a:buAutoNum type="arabicParenR"/>
            </a:pPr>
            <a:r>
              <a:rPr lang="en" sz="2400"/>
              <a:t>after hitting the ball or bunting the bat comes in contact with the ball a second time. (umpire judgement- on purpose)</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313"/>
        <p:cNvGrpSpPr/>
        <p:nvPr/>
      </p:nvGrpSpPr>
      <p:grpSpPr>
        <a:xfrm>
          <a:off x="0" y="0"/>
          <a:ext cx="0" cy="0"/>
          <a:chOff x="0" y="0"/>
          <a:chExt cx="0" cy="0"/>
        </a:xfrm>
      </p:grpSpPr>
      <p:sp>
        <p:nvSpPr>
          <p:cNvPr id="314" name="Shape 314"/>
          <p:cNvSpPr txBox="1">
            <a:spLocks noGrp="1"/>
          </p:cNvSpPr>
          <p:nvPr>
            <p:ph type="title"/>
          </p:nvPr>
        </p:nvSpPr>
        <p:spPr>
          <a:xfrm>
            <a:off x="457200" y="-43546"/>
            <a:ext cx="8229600" cy="857400"/>
          </a:xfrm>
          <a:prstGeom prst="rect">
            <a:avLst/>
          </a:prstGeom>
        </p:spPr>
        <p:txBody>
          <a:bodyPr lIns="91425" tIns="91425" rIns="91425" bIns="91425" anchor="b" anchorCtr="0">
            <a:noAutofit/>
          </a:bodyPr>
          <a:lstStyle/>
          <a:p>
            <a:pPr>
              <a:spcBef>
                <a:spcPts val="0"/>
              </a:spcBef>
              <a:buNone/>
            </a:pPr>
            <a:r>
              <a:rPr lang="en"/>
              <a:t>6.05 cont.  </a:t>
            </a:r>
          </a:p>
        </p:txBody>
      </p:sp>
      <p:sp>
        <p:nvSpPr>
          <p:cNvPr id="315" name="Shape 315"/>
          <p:cNvSpPr txBox="1">
            <a:spLocks noGrp="1"/>
          </p:cNvSpPr>
          <p:nvPr>
            <p:ph type="body" idx="1"/>
          </p:nvPr>
        </p:nvSpPr>
        <p:spPr>
          <a:xfrm>
            <a:off x="457200" y="721900"/>
            <a:ext cx="8229600" cy="4203899"/>
          </a:xfrm>
          <a:prstGeom prst="rect">
            <a:avLst/>
          </a:prstGeom>
        </p:spPr>
        <p:txBody>
          <a:bodyPr lIns="91425" tIns="91425" rIns="91425" bIns="91425" anchor="t" anchorCtr="0">
            <a:noAutofit/>
          </a:bodyPr>
          <a:lstStyle/>
          <a:p>
            <a:pPr rtl="0">
              <a:spcBef>
                <a:spcPts val="0"/>
              </a:spcBef>
              <a:buNone/>
            </a:pPr>
            <a:r>
              <a:rPr lang="en" sz="2400"/>
              <a:t>9) after hitting a foul ball, the batter intentionally deflects the ball.</a:t>
            </a:r>
          </a:p>
          <a:p>
            <a:pPr rtl="0">
              <a:spcBef>
                <a:spcPts val="0"/>
              </a:spcBef>
              <a:buNone/>
            </a:pPr>
            <a:r>
              <a:rPr lang="en" sz="2400"/>
              <a:t>10) after hiting a fair ball batter is tagged or 1st base is tagged before he touches it</a:t>
            </a:r>
          </a:p>
          <a:p>
            <a:pPr rtl="0">
              <a:spcBef>
                <a:spcPts val="0"/>
              </a:spcBef>
              <a:buNone/>
            </a:pPr>
            <a:r>
              <a:rPr lang="en" sz="2400"/>
              <a:t>11) batter runs outside of running lane and interferes with throw to first</a:t>
            </a:r>
          </a:p>
          <a:p>
            <a:pPr rtl="0">
              <a:spcBef>
                <a:spcPts val="0"/>
              </a:spcBef>
              <a:buNone/>
            </a:pPr>
            <a:r>
              <a:rPr lang="en" sz="2400"/>
              <a:t>12) an infielder intentionally drops a fly ball or line drive when bases are occupied.</a:t>
            </a:r>
          </a:p>
          <a:p>
            <a:pPr>
              <a:spcBef>
                <a:spcPts val="0"/>
              </a:spcBef>
              <a:buNone/>
            </a:pPr>
            <a:r>
              <a:rPr lang="en" sz="2400"/>
              <a:t>13) runner interferes with thrown ball or fielder trying to field ball</a:t>
            </a: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Shape 320"/>
          <p:cNvSpPr txBox="1">
            <a:spLocks noGrp="1"/>
          </p:cNvSpPr>
          <p:nvPr>
            <p:ph type="title"/>
          </p:nvPr>
        </p:nvSpPr>
        <p:spPr>
          <a:xfrm>
            <a:off x="412625" y="196075"/>
            <a:ext cx="8229600" cy="617699"/>
          </a:xfrm>
          <a:prstGeom prst="rect">
            <a:avLst/>
          </a:prstGeom>
        </p:spPr>
        <p:txBody>
          <a:bodyPr lIns="91425" tIns="91425" rIns="91425" bIns="91425" anchor="b" anchorCtr="0">
            <a:noAutofit/>
          </a:bodyPr>
          <a:lstStyle/>
          <a:p>
            <a:pPr>
              <a:spcBef>
                <a:spcPts val="0"/>
              </a:spcBef>
              <a:buNone/>
            </a:pPr>
            <a:r>
              <a:rPr lang="en"/>
              <a:t>6.06 Illegal actions</a:t>
            </a:r>
          </a:p>
        </p:txBody>
      </p:sp>
      <p:sp>
        <p:nvSpPr>
          <p:cNvPr id="321" name="Shape 321"/>
          <p:cNvSpPr txBox="1">
            <a:spLocks noGrp="1"/>
          </p:cNvSpPr>
          <p:nvPr>
            <p:ph type="body" idx="1"/>
          </p:nvPr>
        </p:nvSpPr>
        <p:spPr>
          <a:xfrm>
            <a:off x="457200" y="677325"/>
            <a:ext cx="8229600" cy="4248600"/>
          </a:xfrm>
          <a:prstGeom prst="rect">
            <a:avLst/>
          </a:prstGeom>
        </p:spPr>
        <p:txBody>
          <a:bodyPr lIns="91425" tIns="91425" rIns="91425" bIns="91425" anchor="t" anchorCtr="0">
            <a:noAutofit/>
          </a:bodyPr>
          <a:lstStyle/>
          <a:p>
            <a:pPr rtl="0">
              <a:spcBef>
                <a:spcPts val="0"/>
              </a:spcBef>
              <a:buNone/>
            </a:pPr>
            <a:r>
              <a:rPr lang="en"/>
              <a:t>The batter is out for illegal action when:</a:t>
            </a:r>
          </a:p>
          <a:p>
            <a:pPr marL="457200" lvl="0" indent="-381000" rtl="0">
              <a:spcBef>
                <a:spcPts val="0"/>
              </a:spcBef>
              <a:buClr>
                <a:schemeClr val="dk1"/>
              </a:buClr>
              <a:buSzPct val="100000"/>
              <a:buFont typeface="Arial"/>
              <a:buAutoNum type="arabicParenR"/>
            </a:pPr>
            <a:r>
              <a:rPr lang="en" sz="2400"/>
              <a:t>Hitting the ball (fair or foul) with one foot completely out of the batters box with foot on ground.</a:t>
            </a:r>
          </a:p>
          <a:p>
            <a:pPr marL="457200" lvl="0" indent="-381000" rtl="0">
              <a:spcBef>
                <a:spcPts val="0"/>
              </a:spcBef>
              <a:buClr>
                <a:schemeClr val="dk1"/>
              </a:buClr>
              <a:buSzPct val="100000"/>
              <a:buFont typeface="Arial"/>
              <a:buAutoNum type="arabicParenR"/>
            </a:pPr>
            <a:r>
              <a:rPr lang="en" sz="2400"/>
              <a:t>changing batters box when pitcher is ready to pitch</a:t>
            </a:r>
          </a:p>
          <a:p>
            <a:pPr marL="457200" lvl="0" indent="-381000" rtl="0">
              <a:spcBef>
                <a:spcPts val="0"/>
              </a:spcBef>
              <a:buClr>
                <a:schemeClr val="dk1"/>
              </a:buClr>
              <a:buSzPct val="100000"/>
              <a:buFont typeface="Arial"/>
              <a:buAutoNum type="arabicParenR"/>
            </a:pPr>
            <a:r>
              <a:rPr lang="en" sz="2400"/>
              <a:t>interfering with catcher fielding or throw by:</a:t>
            </a:r>
          </a:p>
          <a:p>
            <a:pPr marL="457200" lvl="0" indent="-381000" rtl="0">
              <a:spcBef>
                <a:spcPts val="0"/>
              </a:spcBef>
              <a:buClr>
                <a:schemeClr val="dk1"/>
              </a:buClr>
              <a:buSzPct val="100000"/>
              <a:buFont typeface="Arial"/>
              <a:buAutoNum type="alphaLcPeriod"/>
            </a:pPr>
            <a:r>
              <a:rPr lang="en" sz="2400"/>
              <a:t>stepping out of the batters box</a:t>
            </a:r>
          </a:p>
          <a:p>
            <a:pPr marL="457200" lvl="0" indent="-381000" rtl="0">
              <a:spcBef>
                <a:spcPts val="0"/>
              </a:spcBef>
              <a:buClr>
                <a:schemeClr val="dk1"/>
              </a:buClr>
              <a:buSzPct val="100000"/>
              <a:buFont typeface="Arial"/>
              <a:buAutoNum type="alphaLcPeriod"/>
            </a:pPr>
            <a:r>
              <a:rPr lang="en" sz="2400"/>
              <a:t>making any other movement that hinders catcher</a:t>
            </a:r>
          </a:p>
          <a:p>
            <a:pPr marL="457200" lvl="0" indent="-381000" rtl="0">
              <a:spcBef>
                <a:spcPts val="0"/>
              </a:spcBef>
              <a:buClr>
                <a:schemeClr val="dk1"/>
              </a:buClr>
              <a:buSzPct val="100000"/>
              <a:buFont typeface="Arial"/>
              <a:buAutoNum type="alphaLcPeriod"/>
            </a:pPr>
            <a:r>
              <a:rPr lang="en" sz="2400"/>
              <a:t>failing to make reasonable effort to clear congested area if there is time for the batter to move</a:t>
            </a:r>
          </a:p>
          <a:p>
            <a:pPr lvl="0" rtl="0">
              <a:spcBef>
                <a:spcPts val="0"/>
              </a:spcBef>
              <a:buNone/>
            </a:pPr>
            <a:r>
              <a:rPr lang="en" sz="2400"/>
              <a:t>note: batter is not out if runner was out.  (Close to home)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457200" y="205976"/>
            <a:ext cx="8229600" cy="607199"/>
          </a:xfrm>
          <a:prstGeom prst="rect">
            <a:avLst/>
          </a:prstGeom>
        </p:spPr>
        <p:txBody>
          <a:bodyPr lIns="91425" tIns="91425" rIns="91425" bIns="91425" anchor="b" anchorCtr="0">
            <a:noAutofit/>
          </a:bodyPr>
          <a:lstStyle/>
          <a:p>
            <a:pPr>
              <a:spcBef>
                <a:spcPts val="0"/>
              </a:spcBef>
              <a:buNone/>
            </a:pPr>
            <a:r>
              <a:rPr lang="en"/>
              <a:t>The Rules are broken into 9 sections</a:t>
            </a:r>
          </a:p>
        </p:txBody>
      </p:sp>
      <p:sp>
        <p:nvSpPr>
          <p:cNvPr id="56" name="Shape 56"/>
          <p:cNvSpPr txBox="1">
            <a:spLocks noGrp="1"/>
          </p:cNvSpPr>
          <p:nvPr>
            <p:ph type="body" idx="1"/>
          </p:nvPr>
        </p:nvSpPr>
        <p:spPr>
          <a:xfrm>
            <a:off x="457200" y="967775"/>
            <a:ext cx="8229600" cy="4079099"/>
          </a:xfrm>
          <a:prstGeom prst="rect">
            <a:avLst/>
          </a:prstGeom>
        </p:spPr>
        <p:txBody>
          <a:bodyPr lIns="91425" tIns="91425" rIns="91425" bIns="91425" anchor="t" anchorCtr="0">
            <a:noAutofit/>
          </a:bodyPr>
          <a:lstStyle/>
          <a:p>
            <a:pPr rtl="0">
              <a:spcBef>
                <a:spcPts val="0"/>
              </a:spcBef>
              <a:buNone/>
            </a:pPr>
            <a:r>
              <a:rPr lang="en"/>
              <a:t>1.00 Objectives        2.00 Terms (vocab)</a:t>
            </a:r>
          </a:p>
          <a:p>
            <a:pPr rtl="0">
              <a:spcBef>
                <a:spcPts val="0"/>
              </a:spcBef>
              <a:buNone/>
            </a:pPr>
            <a:r>
              <a:rPr lang="en"/>
              <a:t>3.00 Game preliminaries</a:t>
            </a:r>
          </a:p>
          <a:p>
            <a:pPr rtl="0">
              <a:spcBef>
                <a:spcPts val="0"/>
              </a:spcBef>
              <a:buNone/>
            </a:pPr>
            <a:r>
              <a:rPr lang="en"/>
              <a:t>4.00 Starting and Ending the game</a:t>
            </a:r>
          </a:p>
          <a:p>
            <a:pPr rtl="0">
              <a:spcBef>
                <a:spcPts val="0"/>
              </a:spcBef>
              <a:buNone/>
            </a:pPr>
            <a:r>
              <a:rPr lang="en"/>
              <a:t>5.00 Live Ball                    6.00 Batter</a:t>
            </a:r>
          </a:p>
          <a:p>
            <a:pPr lvl="0" rtl="0">
              <a:spcBef>
                <a:spcPts val="0"/>
              </a:spcBef>
              <a:buNone/>
            </a:pPr>
            <a:r>
              <a:rPr lang="en"/>
              <a:t>7.00 Runner                      8.00 Pitcher                         9.00 Umpire</a:t>
            </a: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325"/>
        <p:cNvGrpSpPr/>
        <p:nvPr/>
      </p:nvGrpSpPr>
      <p:grpSpPr>
        <a:xfrm>
          <a:off x="0" y="0"/>
          <a:ext cx="0" cy="0"/>
          <a:chOff x="0" y="0"/>
          <a:chExt cx="0" cy="0"/>
        </a:xfrm>
      </p:grpSpPr>
      <p:sp>
        <p:nvSpPr>
          <p:cNvPr id="326" name="Shape 326"/>
          <p:cNvSpPr txBox="1">
            <a:spLocks noGrp="1"/>
          </p:cNvSpPr>
          <p:nvPr>
            <p:ph type="title"/>
          </p:nvPr>
        </p:nvSpPr>
        <p:spPr>
          <a:xfrm>
            <a:off x="457200" y="63378"/>
            <a:ext cx="8229600" cy="857400"/>
          </a:xfrm>
          <a:prstGeom prst="rect">
            <a:avLst/>
          </a:prstGeom>
        </p:spPr>
        <p:txBody>
          <a:bodyPr lIns="91425" tIns="91425" rIns="91425" bIns="91425" anchor="b" anchorCtr="0">
            <a:noAutofit/>
          </a:bodyPr>
          <a:lstStyle/>
          <a:p>
            <a:pPr>
              <a:spcBef>
                <a:spcPts val="0"/>
              </a:spcBef>
              <a:buNone/>
            </a:pPr>
            <a:r>
              <a:rPr lang="en"/>
              <a:t>6.06 cont.</a:t>
            </a:r>
          </a:p>
        </p:txBody>
      </p:sp>
      <p:sp>
        <p:nvSpPr>
          <p:cNvPr id="327" name="Shape 327"/>
          <p:cNvSpPr txBox="1">
            <a:spLocks noGrp="1"/>
          </p:cNvSpPr>
          <p:nvPr>
            <p:ph type="body" idx="1"/>
          </p:nvPr>
        </p:nvSpPr>
        <p:spPr>
          <a:xfrm>
            <a:off x="457200" y="766450"/>
            <a:ext cx="8229600" cy="4159500"/>
          </a:xfrm>
          <a:prstGeom prst="rect">
            <a:avLst/>
          </a:prstGeom>
        </p:spPr>
        <p:txBody>
          <a:bodyPr lIns="91425" tIns="91425" rIns="91425" bIns="91425" anchor="t" anchorCtr="0">
            <a:noAutofit/>
          </a:bodyPr>
          <a:lstStyle/>
          <a:p>
            <a:pPr rtl="0">
              <a:spcBef>
                <a:spcPts val="0"/>
              </a:spcBef>
              <a:buNone/>
            </a:pPr>
            <a:r>
              <a:rPr lang="en" sz="2400"/>
              <a:t>4) batter enters batters box with one or both feet completely on the ground with an illegal bat. (see coach rule)</a:t>
            </a:r>
          </a:p>
          <a:p>
            <a:pPr rtl="0">
              <a:spcBef>
                <a:spcPts val="0"/>
              </a:spcBef>
              <a:buNone/>
            </a:pPr>
            <a:endParaRPr sz="2400"/>
          </a:p>
          <a:p>
            <a:pPr rtl="0">
              <a:spcBef>
                <a:spcPts val="0"/>
              </a:spcBef>
              <a:buNone/>
            </a:pPr>
            <a:r>
              <a:rPr lang="en" sz="2400"/>
              <a:t>1st offense- batter out.  adult base coach is sent to dugout</a:t>
            </a:r>
          </a:p>
          <a:p>
            <a:pPr rtl="0">
              <a:spcBef>
                <a:spcPts val="0"/>
              </a:spcBef>
              <a:buNone/>
            </a:pPr>
            <a:r>
              <a:rPr lang="en" sz="2400"/>
              <a:t>2nd offense- manager ejected</a:t>
            </a:r>
          </a:p>
          <a:p>
            <a:pPr rtl="0">
              <a:spcBef>
                <a:spcPts val="0"/>
              </a:spcBef>
              <a:buNone/>
            </a:pPr>
            <a:endParaRPr sz="2400"/>
          </a:p>
          <a:p>
            <a:pPr>
              <a:spcBef>
                <a:spcPts val="0"/>
              </a:spcBef>
              <a:buNone/>
            </a:pPr>
            <a:r>
              <a:rPr lang="en" sz="2400"/>
              <a:t>personally at this point I remove all but one legal bat because it wont happen a third time!</a:t>
            </a: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331"/>
        <p:cNvGrpSpPr/>
        <p:nvPr/>
      </p:nvGrpSpPr>
      <p:grpSpPr>
        <a:xfrm>
          <a:off x="0" y="0"/>
          <a:ext cx="0" cy="0"/>
          <a:chOff x="0" y="0"/>
          <a:chExt cx="0" cy="0"/>
        </a:xfrm>
      </p:grpSpPr>
      <p:sp>
        <p:nvSpPr>
          <p:cNvPr id="332" name="Shape 332"/>
          <p:cNvSpPr txBox="1">
            <a:spLocks noGrp="1"/>
          </p:cNvSpPr>
          <p:nvPr>
            <p:ph type="title"/>
          </p:nvPr>
        </p:nvSpPr>
        <p:spPr>
          <a:xfrm>
            <a:off x="457200" y="205975"/>
            <a:ext cx="8229600" cy="649499"/>
          </a:xfrm>
          <a:prstGeom prst="rect">
            <a:avLst/>
          </a:prstGeom>
        </p:spPr>
        <p:txBody>
          <a:bodyPr lIns="91425" tIns="91425" rIns="91425" bIns="91425" anchor="b" anchorCtr="0">
            <a:noAutofit/>
          </a:bodyPr>
          <a:lstStyle/>
          <a:p>
            <a:pPr>
              <a:spcBef>
                <a:spcPts val="0"/>
              </a:spcBef>
              <a:buNone/>
            </a:pPr>
            <a:r>
              <a:rPr lang="en"/>
              <a:t>6.07 Batting out of turn</a:t>
            </a:r>
          </a:p>
        </p:txBody>
      </p:sp>
      <p:sp>
        <p:nvSpPr>
          <p:cNvPr id="333" name="Shape 333"/>
          <p:cNvSpPr txBox="1">
            <a:spLocks noGrp="1"/>
          </p:cNvSpPr>
          <p:nvPr>
            <p:ph type="body" idx="1"/>
          </p:nvPr>
        </p:nvSpPr>
        <p:spPr>
          <a:xfrm>
            <a:off x="457200" y="730800"/>
            <a:ext cx="8229600" cy="4194900"/>
          </a:xfrm>
          <a:prstGeom prst="rect">
            <a:avLst/>
          </a:prstGeom>
        </p:spPr>
        <p:txBody>
          <a:bodyPr lIns="91425" tIns="91425" rIns="91425" bIns="91425" anchor="t" anchorCtr="0">
            <a:noAutofit/>
          </a:bodyPr>
          <a:lstStyle/>
          <a:p>
            <a:pPr rtl="0">
              <a:spcBef>
                <a:spcPts val="0"/>
              </a:spcBef>
              <a:buNone/>
            </a:pPr>
            <a:r>
              <a:rPr lang="en"/>
              <a:t>LONGEST RULE in the BOOK!!!</a:t>
            </a:r>
          </a:p>
          <a:p>
            <a:pPr rtl="0">
              <a:spcBef>
                <a:spcPts val="0"/>
              </a:spcBef>
              <a:buNone/>
            </a:pPr>
            <a:r>
              <a:rPr lang="en" sz="2400"/>
              <a:t>Take some time and read it.  </a:t>
            </a:r>
            <a:r>
              <a:rPr lang="en" sz="1800"/>
              <a:t>Beg coaches not to let it happen.</a:t>
            </a:r>
          </a:p>
          <a:p>
            <a:pPr rtl="0">
              <a:spcBef>
                <a:spcPts val="0"/>
              </a:spcBef>
              <a:buNone/>
            </a:pPr>
            <a:r>
              <a:rPr lang="en" sz="2400"/>
              <a:t>Basics:</a:t>
            </a:r>
          </a:p>
          <a:p>
            <a:pPr marL="457200" lvl="0" indent="-381000" rtl="0">
              <a:spcBef>
                <a:spcPts val="0"/>
              </a:spcBef>
              <a:buClr>
                <a:schemeClr val="dk1"/>
              </a:buClr>
              <a:buSzPct val="100000"/>
              <a:buFont typeface="Arial"/>
              <a:buAutoNum type="arabicParenR"/>
            </a:pPr>
            <a:r>
              <a:rPr lang="en" sz="2400"/>
              <a:t>if caught before batter is done batting.  You just put right batter in the place.</a:t>
            </a:r>
          </a:p>
          <a:p>
            <a:pPr marL="457200" lvl="0" indent="-381000" rtl="0">
              <a:spcBef>
                <a:spcPts val="0"/>
              </a:spcBef>
              <a:buClr>
                <a:schemeClr val="dk1"/>
              </a:buClr>
              <a:buSzPct val="100000"/>
              <a:buFont typeface="Arial"/>
              <a:buAutoNum type="arabicParenR"/>
            </a:pPr>
            <a:r>
              <a:rPr lang="en" sz="2400"/>
              <a:t>if caught after next batter has seen a pitch.  too late!</a:t>
            </a:r>
          </a:p>
          <a:p>
            <a:pPr marL="457200" lvl="0" indent="-381000" rtl="0">
              <a:spcBef>
                <a:spcPts val="0"/>
              </a:spcBef>
              <a:buClr>
                <a:schemeClr val="dk1"/>
              </a:buClr>
              <a:buSzPct val="100000"/>
              <a:buFont typeface="Arial"/>
              <a:buAutoNum type="arabicParenR"/>
            </a:pPr>
            <a:r>
              <a:rPr lang="en" sz="2400"/>
              <a:t>if wrong batter, gets a hit and coach catches it before next pitch.  Proper batter is out.  All runners return to base at time of pitch.</a:t>
            </a:r>
          </a:p>
          <a:p>
            <a:pPr lvl="0">
              <a:spcBef>
                <a:spcPts val="0"/>
              </a:spcBef>
              <a:buNone/>
            </a:pPr>
            <a:endParaRPr sz="2400"/>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337"/>
        <p:cNvGrpSpPr/>
        <p:nvPr/>
      </p:nvGrpSpPr>
      <p:grpSpPr>
        <a:xfrm>
          <a:off x="0" y="0"/>
          <a:ext cx="0" cy="0"/>
          <a:chOff x="0" y="0"/>
          <a:chExt cx="0" cy="0"/>
        </a:xfrm>
      </p:grpSpPr>
      <p:sp>
        <p:nvSpPr>
          <p:cNvPr id="338" name="Shape 33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7.00 The Runner</a:t>
            </a:r>
          </a:p>
        </p:txBody>
      </p:sp>
      <p:sp>
        <p:nvSpPr>
          <p:cNvPr id="339" name="Shape 33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343"/>
        <p:cNvGrpSpPr/>
        <p:nvPr/>
      </p:nvGrpSpPr>
      <p:grpSpPr>
        <a:xfrm>
          <a:off x="0" y="0"/>
          <a:ext cx="0" cy="0"/>
          <a:chOff x="0" y="0"/>
          <a:chExt cx="0" cy="0"/>
        </a:xfrm>
      </p:grpSpPr>
      <p:sp>
        <p:nvSpPr>
          <p:cNvPr id="344" name="Shape 34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7.02 Touching bases</a:t>
            </a:r>
          </a:p>
        </p:txBody>
      </p:sp>
      <p:sp>
        <p:nvSpPr>
          <p:cNvPr id="345" name="Shape 34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In advancing bases runners must touch bases in order.</a:t>
            </a:r>
          </a:p>
          <a:p>
            <a:pPr rtl="0">
              <a:spcBef>
                <a:spcPts val="0"/>
              </a:spcBef>
              <a:buNone/>
            </a:pPr>
            <a:endParaRPr/>
          </a:p>
          <a:p>
            <a:pPr>
              <a:spcBef>
                <a:spcPts val="0"/>
              </a:spcBef>
              <a:buNone/>
            </a:pPr>
            <a:r>
              <a:rPr lang="en"/>
              <a:t>If forced to return, The runner shall retouch bases in reverse order.</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349"/>
        <p:cNvGrpSpPr/>
        <p:nvPr/>
      </p:nvGrpSpPr>
      <p:grpSpPr>
        <a:xfrm>
          <a:off x="0" y="0"/>
          <a:ext cx="0" cy="0"/>
          <a:chOff x="0" y="0"/>
          <a:chExt cx="0" cy="0"/>
        </a:xfrm>
      </p:grpSpPr>
      <p:sp>
        <p:nvSpPr>
          <p:cNvPr id="350" name="Shape 35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7.03 Occupying a Base</a:t>
            </a:r>
          </a:p>
        </p:txBody>
      </p:sp>
      <p:sp>
        <p:nvSpPr>
          <p:cNvPr id="351" name="Shape 35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If two runners on are the same base, the following runner shall be the on tagged out.</a:t>
            </a:r>
          </a:p>
          <a:p>
            <a:pPr rtl="0">
              <a:spcBef>
                <a:spcPts val="0"/>
              </a:spcBef>
              <a:buNone/>
            </a:pPr>
            <a:endParaRPr/>
          </a:p>
          <a:p>
            <a:pPr>
              <a:spcBef>
                <a:spcPts val="0"/>
              </a:spcBef>
              <a:buNone/>
            </a:pPr>
            <a:r>
              <a:rPr lang="en"/>
              <a:t>UNLESS, the following runner was forced to that base.  Then the lead runner was out.</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7.04 Advancing bases</a:t>
            </a:r>
          </a:p>
        </p:txBody>
      </p:sp>
      <p:sp>
        <p:nvSpPr>
          <p:cNvPr id="357" name="Shape 35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Each runner may advance 1 base without being tagged out if:</a:t>
            </a:r>
          </a:p>
          <a:p>
            <a:pPr marL="457200" lvl="0" indent="-419100" rtl="0">
              <a:spcBef>
                <a:spcPts val="0"/>
              </a:spcBef>
              <a:buClr>
                <a:schemeClr val="dk1"/>
              </a:buClr>
              <a:buSzPct val="100000"/>
              <a:buFont typeface="Arial"/>
              <a:buAutoNum type="arabicParenR"/>
            </a:pPr>
            <a:r>
              <a:rPr lang="en"/>
              <a:t>Batter is walked or HBP and forces runners</a:t>
            </a:r>
          </a:p>
          <a:p>
            <a:pPr marL="457200" lvl="0" indent="-419100" rtl="0">
              <a:spcBef>
                <a:spcPts val="0"/>
              </a:spcBef>
              <a:buClr>
                <a:schemeClr val="dk1"/>
              </a:buClr>
              <a:buSzPct val="100000"/>
              <a:buFont typeface="Arial"/>
              <a:buAutoNum type="arabicParenR"/>
            </a:pPr>
            <a:r>
              <a:rPr lang="en"/>
              <a:t>If a batted ball hits umpire or runner before passing fielder, and runners are forced.</a:t>
            </a:r>
          </a:p>
          <a:p>
            <a:pPr marL="457200" lvl="0" indent="-419100">
              <a:spcBef>
                <a:spcPts val="0"/>
              </a:spcBef>
              <a:buClr>
                <a:schemeClr val="dk1"/>
              </a:buClr>
              <a:buSzPct val="100000"/>
              <a:buFont typeface="Arial"/>
              <a:buAutoNum type="arabicParenR"/>
            </a:pPr>
            <a:r>
              <a:rPr lang="en"/>
              <a:t>a fielder catches a ball and falls over the fence. (out of play)</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361"/>
        <p:cNvGrpSpPr/>
        <p:nvPr/>
      </p:nvGrpSpPr>
      <p:grpSpPr>
        <a:xfrm>
          <a:off x="0" y="0"/>
          <a:ext cx="0" cy="0"/>
          <a:chOff x="0" y="0"/>
          <a:chExt cx="0" cy="0"/>
        </a:xfrm>
      </p:grpSpPr>
      <p:sp>
        <p:nvSpPr>
          <p:cNvPr id="362" name="Shape 36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7.05 Advancing bases</a:t>
            </a:r>
          </a:p>
        </p:txBody>
      </p:sp>
      <p:sp>
        <p:nvSpPr>
          <p:cNvPr id="363" name="Shape 36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t>A batter/runner may advance 4 bases if in umpire judgement the fielder hit a ball that would have been a homerun with a thrown hat, glove, etc.  Making the ball not go over the fence</a:t>
            </a:r>
          </a:p>
          <a:p>
            <a:pPr rtl="0">
              <a:spcBef>
                <a:spcPts val="0"/>
              </a:spcBef>
              <a:buNone/>
            </a:pPr>
            <a:r>
              <a:rPr lang="en" sz="2400"/>
              <a:t>2) All runners/batter get 3 bases if a fielder deliberately throws and touches a hit ball that would not have been a homerun with a detached piece of equipment</a:t>
            </a:r>
          </a:p>
          <a:p>
            <a:pPr>
              <a:spcBef>
                <a:spcPts val="0"/>
              </a:spcBef>
              <a:buNone/>
            </a:pPr>
            <a:r>
              <a:rPr lang="en" sz="2400"/>
              <a:t>3) All runners/ Batters get 2 bases if fielder touches ball with equipment not in proper place</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367"/>
        <p:cNvGrpSpPr/>
        <p:nvPr/>
      </p:nvGrpSpPr>
      <p:grpSpPr>
        <a:xfrm>
          <a:off x="0" y="0"/>
          <a:ext cx="0" cy="0"/>
          <a:chOff x="0" y="0"/>
          <a:chExt cx="0" cy="0"/>
        </a:xfrm>
      </p:grpSpPr>
      <p:sp>
        <p:nvSpPr>
          <p:cNvPr id="368" name="Shape 36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7.05 Cont.</a:t>
            </a:r>
          </a:p>
        </p:txBody>
      </p:sp>
      <p:sp>
        <p:nvSpPr>
          <p:cNvPr id="369" name="Shape 36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4) runners/batter gets 2 bases if fielder throws equipment and hits thrown ball</a:t>
            </a:r>
          </a:p>
          <a:p>
            <a:pPr rtl="0">
              <a:spcBef>
                <a:spcPts val="0"/>
              </a:spcBef>
              <a:buNone/>
            </a:pPr>
            <a:r>
              <a:rPr lang="en"/>
              <a:t>5) 2 bases if ball goes through or over fence or sticks in fence.</a:t>
            </a:r>
          </a:p>
          <a:p>
            <a:pPr>
              <a:spcBef>
                <a:spcPts val="0"/>
              </a:spcBef>
              <a:buNone/>
            </a:pPr>
            <a:r>
              <a:rPr lang="en"/>
              <a:t>6) Runners get one base on a throw that leaves play from the rubber.</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373"/>
        <p:cNvGrpSpPr/>
        <p:nvPr/>
      </p:nvGrpSpPr>
      <p:grpSpPr>
        <a:xfrm>
          <a:off x="0" y="0"/>
          <a:ext cx="0" cy="0"/>
          <a:chOff x="0" y="0"/>
          <a:chExt cx="0" cy="0"/>
        </a:xfrm>
      </p:grpSpPr>
      <p:sp>
        <p:nvSpPr>
          <p:cNvPr id="374" name="Shape 37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7.06 OBSTRUCTION 1</a:t>
            </a:r>
          </a:p>
        </p:txBody>
      </p:sp>
      <p:sp>
        <p:nvSpPr>
          <p:cNvPr id="375" name="Shape 37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a:spcBef>
                <a:spcPts val="0"/>
              </a:spcBef>
              <a:buClr>
                <a:schemeClr val="dk1"/>
              </a:buClr>
              <a:buSzPct val="100000"/>
              <a:buFont typeface="Arial"/>
              <a:buAutoNum type="alphaUcPeriod"/>
            </a:pPr>
            <a:r>
              <a:rPr lang="en"/>
              <a:t>if a play is being made on the obstructed runner, or on batter before he touches first.  The ball is dead and all runners shall advance to where the umpire thinks they would have gotten without the obstruction.  The runner should be given 1 base past the last legally obtained base.  Other runners who are forced will also advance.</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Shape 379"/>
        <p:cNvGrpSpPr/>
        <p:nvPr/>
      </p:nvGrpSpPr>
      <p:grpSpPr>
        <a:xfrm>
          <a:off x="0" y="0"/>
          <a:ext cx="0" cy="0"/>
          <a:chOff x="0" y="0"/>
          <a:chExt cx="0" cy="0"/>
        </a:xfrm>
      </p:grpSpPr>
      <p:sp>
        <p:nvSpPr>
          <p:cNvPr id="380" name="Shape 38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Obstruction 1 cont.</a:t>
            </a:r>
          </a:p>
        </p:txBody>
      </p:sp>
      <p:sp>
        <p:nvSpPr>
          <p:cNvPr id="381" name="Shape 38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B) </a:t>
            </a:r>
            <a:r>
              <a:rPr lang="en" sz="2400"/>
              <a:t>If no play is being made on said runner, the play will remain live, until no further action is possible.</a:t>
            </a:r>
          </a:p>
          <a:p>
            <a:pPr rtl="0">
              <a:spcBef>
                <a:spcPts val="0"/>
              </a:spcBef>
              <a:buNone/>
            </a:pPr>
            <a:r>
              <a:rPr lang="en" sz="2400"/>
              <a:t>if runner gets to base you thought they should have gotten.  Forget the obstruction.</a:t>
            </a:r>
          </a:p>
          <a:p>
            <a:pPr rtl="0">
              <a:spcBef>
                <a:spcPts val="0"/>
              </a:spcBef>
              <a:buNone/>
            </a:pPr>
            <a:r>
              <a:rPr lang="en" sz="2400"/>
              <a:t>If runner is out call time and place him on the right base.</a:t>
            </a:r>
          </a:p>
          <a:p>
            <a:pPr rtl="0">
              <a:spcBef>
                <a:spcPts val="0"/>
              </a:spcBef>
              <a:buNone/>
            </a:pPr>
            <a:r>
              <a:rPr lang="en" sz="2400"/>
              <a:t>note: if runner keeps going beyond where you thought they should have gotten and make an out.  Out stands.  They advance at own risk.</a:t>
            </a:r>
          </a:p>
          <a:p>
            <a:pPr>
              <a:spcBef>
                <a:spcPts val="0"/>
              </a:spcBef>
              <a:buNone/>
            </a:pPr>
            <a:r>
              <a:rPr lang="en" sz="2400"/>
              <a:t>Note 2: blocking base or plate is a delayed dead ball.</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Rule 1.00 Objectives</a:t>
            </a:r>
          </a:p>
        </p:txBody>
      </p:sp>
      <p:sp>
        <p:nvSpPr>
          <p:cNvPr id="62" name="Shape 62"/>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The most important rule in Little League is rule 1.01.</a:t>
            </a:r>
          </a:p>
          <a:p>
            <a:pPr algn="ctr" rtl="0">
              <a:spcBef>
                <a:spcPts val="0"/>
              </a:spcBef>
              <a:buNone/>
            </a:pPr>
            <a:r>
              <a:rPr lang="en"/>
              <a:t>Rule 1.01 states that Little League Baseball is a </a:t>
            </a:r>
            <a:r>
              <a:rPr lang="en" sz="9600"/>
              <a:t>GAME!</a:t>
            </a:r>
          </a:p>
          <a:p>
            <a:pPr>
              <a:spcBef>
                <a:spcPts val="0"/>
              </a:spcBef>
              <a:buNone/>
            </a:pPr>
            <a:endParaRP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Shape 385"/>
        <p:cNvGrpSpPr/>
        <p:nvPr/>
      </p:nvGrpSpPr>
      <p:grpSpPr>
        <a:xfrm>
          <a:off x="0" y="0"/>
          <a:ext cx="0" cy="0"/>
          <a:chOff x="0" y="0"/>
          <a:chExt cx="0" cy="0"/>
        </a:xfrm>
      </p:grpSpPr>
      <p:sp>
        <p:nvSpPr>
          <p:cNvPr id="386" name="Shape 38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7.09 Interference- </a:t>
            </a:r>
            <a:r>
              <a:rPr lang="en" sz="3000"/>
              <a:t>immediate dead ball</a:t>
            </a:r>
          </a:p>
        </p:txBody>
      </p:sp>
      <p:sp>
        <p:nvSpPr>
          <p:cNvPr id="387" name="Shape 38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Interfere- to hinder.  So, the runner or batter keeps a fielder from making an out.</a:t>
            </a:r>
          </a:p>
          <a:p>
            <a:pPr rtl="0">
              <a:spcBef>
                <a:spcPts val="0"/>
              </a:spcBef>
              <a:buNone/>
            </a:pPr>
            <a:r>
              <a:rPr lang="en" sz="2400"/>
              <a:t>f) umps judgement- runner deliberately interfered to stop double play. 2 outs! Runner and batter. No runs score.</a:t>
            </a:r>
          </a:p>
          <a:p>
            <a:pPr rtl="0">
              <a:spcBef>
                <a:spcPts val="0"/>
              </a:spcBef>
              <a:buNone/>
            </a:pPr>
            <a:r>
              <a:rPr lang="en" sz="2400"/>
              <a:t>G) umps judgement- runner deliberately interfered to stop double play. 2 outs! Runner and runner closest to home.  No matter where double play may have happened! No runs score.</a:t>
            </a:r>
          </a:p>
          <a:p>
            <a:pPr>
              <a:spcBef>
                <a:spcPts val="0"/>
              </a:spcBef>
              <a:buNone/>
            </a:pPr>
            <a:endParaRPr/>
          </a:p>
        </p:txBody>
      </p:sp>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Shape 391"/>
        <p:cNvGrpSpPr/>
        <p:nvPr/>
      </p:nvGrpSpPr>
      <p:grpSpPr>
        <a:xfrm>
          <a:off x="0" y="0"/>
          <a:ext cx="0" cy="0"/>
          <a:chOff x="0" y="0"/>
          <a:chExt cx="0" cy="0"/>
        </a:xfrm>
      </p:grpSpPr>
      <p:sp>
        <p:nvSpPr>
          <p:cNvPr id="392" name="Shape 39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7:10 Out on appeal</a:t>
            </a:r>
          </a:p>
        </p:txBody>
      </p:sp>
      <p:sp>
        <p:nvSpPr>
          <p:cNvPr id="393" name="Shape 39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Shape 397"/>
        <p:cNvGrpSpPr/>
        <p:nvPr/>
      </p:nvGrpSpPr>
      <p:grpSpPr>
        <a:xfrm>
          <a:off x="0" y="0"/>
          <a:ext cx="0" cy="0"/>
          <a:chOff x="0" y="0"/>
          <a:chExt cx="0" cy="0"/>
        </a:xfrm>
      </p:grpSpPr>
      <p:sp>
        <p:nvSpPr>
          <p:cNvPr id="398" name="Shape 39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7:15 Double first base</a:t>
            </a:r>
          </a:p>
        </p:txBody>
      </p:sp>
      <p:sp>
        <p:nvSpPr>
          <p:cNvPr id="399" name="Shape 39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sz="2400"/>
              <a:t>used at first base only.  Orange bag is completely in foul ground.  If the ball hits orange bag ball is foul, unless ball hops over white bag and hits a part of the orange bag.</a:t>
            </a:r>
          </a:p>
          <a:p>
            <a:pPr rtl="0">
              <a:spcBef>
                <a:spcPts val="0"/>
              </a:spcBef>
              <a:buNone/>
            </a:pPr>
            <a:r>
              <a:rPr lang="en" sz="2400"/>
              <a:t>Batter/runner is supposed to use orange bag if there is a play at first.  If he uses white bag.  1st base can appeal before he retouches bag and runner is out.</a:t>
            </a:r>
          </a:p>
          <a:p>
            <a:pPr>
              <a:spcBef>
                <a:spcPts val="0"/>
              </a:spcBef>
              <a:buNone/>
            </a:pPr>
            <a:r>
              <a:rPr lang="en" sz="2400"/>
              <a:t>Batter runner can use white bag if he is rounding bag to go to 2nd.  </a:t>
            </a:r>
          </a:p>
        </p:txBody>
      </p:sp>
    </p:spTree>
  </p:cSld>
  <p:clrMapOvr>
    <a:masterClrMapping/>
  </p:clrMapOvr>
  <p:transition spd="slow">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Shape 403"/>
        <p:cNvGrpSpPr/>
        <p:nvPr/>
      </p:nvGrpSpPr>
      <p:grpSpPr>
        <a:xfrm>
          <a:off x="0" y="0"/>
          <a:ext cx="0" cy="0"/>
          <a:chOff x="0" y="0"/>
          <a:chExt cx="0" cy="0"/>
        </a:xfrm>
      </p:grpSpPr>
      <p:sp>
        <p:nvSpPr>
          <p:cNvPr id="404" name="Shape 40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8.00- Pitcher</a:t>
            </a:r>
          </a:p>
        </p:txBody>
      </p:sp>
      <p:sp>
        <p:nvSpPr>
          <p:cNvPr id="405" name="Shape 40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Shape 409"/>
        <p:cNvGrpSpPr/>
        <p:nvPr/>
      </p:nvGrpSpPr>
      <p:grpSpPr>
        <a:xfrm>
          <a:off x="0" y="0"/>
          <a:ext cx="0" cy="0"/>
          <a:chOff x="0" y="0"/>
          <a:chExt cx="0" cy="0"/>
        </a:xfrm>
      </p:grpSpPr>
      <p:sp>
        <p:nvSpPr>
          <p:cNvPr id="410" name="Shape 41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8.01 legal pitching delivery</a:t>
            </a:r>
          </a:p>
        </p:txBody>
      </p:sp>
      <p:sp>
        <p:nvSpPr>
          <p:cNvPr id="411" name="Shape 411"/>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t>There are two legal pitching positions, the Windup Position Rule 8:01A and the Set Position 8:01b, and either position may be used at any time. </a:t>
            </a:r>
          </a:p>
          <a:p>
            <a:pPr lvl="0" rtl="0">
              <a:spcBef>
                <a:spcPts val="0"/>
              </a:spcBef>
              <a:buNone/>
            </a:pPr>
            <a:endParaRPr sz="2400"/>
          </a:p>
          <a:p>
            <a:pPr lvl="0" rtl="0">
              <a:spcBef>
                <a:spcPts val="0"/>
              </a:spcBef>
              <a:buClr>
                <a:schemeClr val="dk1"/>
              </a:buClr>
              <a:buSzPct val="45833"/>
              <a:buFont typeface="Arial"/>
              <a:buNone/>
            </a:pPr>
            <a:r>
              <a:rPr lang="en" sz="2400"/>
              <a:t>e) If the pitcher removes the pivot foot from contact with the pitcher’s plate by stepping backward with that foot, that pitcher thereby becomes an infielder.</a:t>
            </a:r>
          </a:p>
          <a:p>
            <a:pPr>
              <a:spcBef>
                <a:spcPts val="0"/>
              </a:spcBef>
              <a:buNone/>
            </a:pPr>
            <a:endParaRPr/>
          </a:p>
        </p:txBody>
      </p:sp>
    </p:spTree>
  </p:cSld>
  <p:clrMapOvr>
    <a:masterClrMapping/>
  </p:clrMapOvr>
  <p:transition spd="slow">
    <p:cu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Shape 41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8.02 Pitcher Violations</a:t>
            </a:r>
          </a:p>
        </p:txBody>
      </p:sp>
      <p:sp>
        <p:nvSpPr>
          <p:cNvPr id="417" name="Shape 41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4705"/>
              <a:buFont typeface="Arial"/>
              <a:buNone/>
            </a:pPr>
            <a:r>
              <a:rPr lang="en" sz="1700"/>
              <a:t>The pitcher shall not:</a:t>
            </a:r>
          </a:p>
          <a:p>
            <a:pPr lvl="0" rtl="0">
              <a:spcBef>
                <a:spcPts val="0"/>
              </a:spcBef>
              <a:buClr>
                <a:schemeClr val="dk1"/>
              </a:buClr>
              <a:buSzPct val="100000"/>
              <a:buFont typeface="Arial"/>
              <a:buNone/>
            </a:pPr>
            <a:r>
              <a:rPr lang="en" sz="1100"/>
              <a:t>(a) (1) Bring the pitching hand in contact with the mouth or lips while in the 10 ft. circle surrounding the pitching rubber.</a:t>
            </a:r>
          </a:p>
          <a:p>
            <a:pPr rtl="0">
              <a:spcBef>
                <a:spcPts val="0"/>
              </a:spcBef>
              <a:buNone/>
            </a:pPr>
            <a:endParaRPr/>
          </a:p>
          <a:p>
            <a:pPr lvl="0" rtl="0">
              <a:spcBef>
                <a:spcPts val="0"/>
              </a:spcBef>
              <a:buClr>
                <a:schemeClr val="dk1"/>
              </a:buClr>
              <a:buSzPct val="73333"/>
              <a:buFont typeface="Arial"/>
              <a:buNone/>
            </a:pPr>
            <a:r>
              <a:rPr lang="en" sz="1500">
                <a:solidFill>
                  <a:srgbClr val="FF5050"/>
                </a:solidFill>
              </a:rPr>
              <a:t>PENALTY</a:t>
            </a:r>
            <a:r>
              <a:rPr lang="en" sz="1100"/>
              <a:t>: For violation of this part of the rule the umpires shall immediately call a ball and warn the pitcher that repeated violation of any part of this rule can cause the pitcher to be removed from the game.  However, if the pitch is made and a batter reaches first base on a hit, an error, a hit batter or otherwise, and no other runner is put out before advancing at least one base, the play shall proceed without reference to the violation.</a:t>
            </a:r>
          </a:p>
          <a:p>
            <a:pPr lvl="0" rtl="0">
              <a:spcBef>
                <a:spcPts val="0"/>
              </a:spcBef>
              <a:buNone/>
            </a:pPr>
            <a:endParaRPr sz="1800"/>
          </a:p>
          <a:p>
            <a:pPr lvl="0" rtl="0">
              <a:spcBef>
                <a:spcPts val="0"/>
              </a:spcBef>
              <a:buClr>
                <a:schemeClr val="dk1"/>
              </a:buClr>
              <a:buSzPct val="61111"/>
              <a:buFont typeface="Arial"/>
              <a:buNone/>
            </a:pPr>
            <a:r>
              <a:rPr lang="en" sz="1800"/>
              <a:t>(2) Apply a foreign substance of any kind to the ball.</a:t>
            </a:r>
          </a:p>
          <a:p>
            <a:pPr lvl="0">
              <a:spcBef>
                <a:spcPts val="0"/>
              </a:spcBef>
              <a:buNone/>
            </a:pPr>
            <a:r>
              <a:rPr lang="en" sz="1800"/>
              <a:t>PENALTY- For violation of any part of this rule 8.02 (a), (2 through 6) umpire shall call the pitch a ball and warn pitcher.   Or the offense can take the result of play.</a:t>
            </a:r>
            <a:r>
              <a:rPr lang="en"/>
              <a:t>   </a:t>
            </a:r>
          </a:p>
        </p:txBody>
      </p:sp>
    </p:spTree>
  </p:cSld>
  <p:clrMapOvr>
    <a:masterClrMapping/>
  </p:clrMapOvr>
  <p:transition spd="slow">
    <p:cu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Shape 421"/>
        <p:cNvGrpSpPr/>
        <p:nvPr/>
      </p:nvGrpSpPr>
      <p:grpSpPr>
        <a:xfrm>
          <a:off x="0" y="0"/>
          <a:ext cx="0" cy="0"/>
          <a:chOff x="0" y="0"/>
          <a:chExt cx="0" cy="0"/>
        </a:xfrm>
      </p:grpSpPr>
      <p:sp>
        <p:nvSpPr>
          <p:cNvPr id="422" name="Shape 42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8.03 preparatory pitches</a:t>
            </a:r>
          </a:p>
        </p:txBody>
      </p:sp>
      <p:sp>
        <p:nvSpPr>
          <p:cNvPr id="423" name="Shape 42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a:t>When a pitcher takes position at the beginning of each inning, that pitcher shall be permitted to pitch not to exceed eight preparatory pitches to the catcher, or other teammate acting in the capacity of catcher, during which play shall be suspended. Such preparatory pitches shall not consume more than one minute of time. If a sudden emergency causes a pitcher to be summoned into the game without any opportunity to warm up, the umpire-in-chief shall allow the pitcher as many pitches as the umpire deems necessary.</a:t>
            </a:r>
          </a:p>
          <a:p>
            <a:pPr lvl="0" rtl="0">
              <a:spcBef>
                <a:spcPts val="0"/>
              </a:spcBef>
              <a:buClr>
                <a:schemeClr val="dk1"/>
              </a:buClr>
              <a:buSzPct val="36666"/>
              <a:buFont typeface="Arial"/>
              <a:buNone/>
            </a:pPr>
            <a:r>
              <a:rPr lang="en"/>
              <a:t>Comment: To keep the game moving and to get you home before dinner is rock hard, enforce this. Your family will appreciate it.</a:t>
            </a:r>
          </a:p>
          <a:p>
            <a:pPr>
              <a:spcBef>
                <a:spcPts val="0"/>
              </a:spcBef>
              <a:buNone/>
            </a:pPr>
            <a:endParaRPr/>
          </a:p>
        </p:txBody>
      </p:sp>
    </p:spTree>
  </p:cSld>
  <p:clrMapOvr>
    <a:masterClrMapping/>
  </p:clrMapOvr>
  <p:transition spd="slow">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Shape 427"/>
        <p:cNvGrpSpPr/>
        <p:nvPr/>
      </p:nvGrpSpPr>
      <p:grpSpPr>
        <a:xfrm>
          <a:off x="0" y="0"/>
          <a:ext cx="0" cy="0"/>
          <a:chOff x="0" y="0"/>
          <a:chExt cx="0" cy="0"/>
        </a:xfrm>
      </p:grpSpPr>
      <p:sp>
        <p:nvSpPr>
          <p:cNvPr id="428" name="Shape 42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8.04</a:t>
            </a:r>
          </a:p>
        </p:txBody>
      </p:sp>
      <p:sp>
        <p:nvSpPr>
          <p:cNvPr id="429" name="Shape 42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45833"/>
              <a:buFont typeface="Arial"/>
              <a:buNone/>
            </a:pPr>
            <a:r>
              <a:rPr lang="en" sz="2400"/>
              <a:t>When the bases are unoccupied, the pitcher shall deliver the ball to the batter within 20 seconds after the pitcher receives the ball. Each time the pitcher delays the game by violating this rule, the umpire shall call “Ball.”</a:t>
            </a:r>
          </a:p>
          <a:p>
            <a:pPr>
              <a:spcBef>
                <a:spcPts val="0"/>
              </a:spcBef>
              <a:buNone/>
            </a:pPr>
            <a:endParaRPr sz="2400"/>
          </a:p>
        </p:txBody>
      </p:sp>
    </p:spTree>
  </p:cSld>
  <p:clrMapOvr>
    <a:masterClrMapping/>
  </p:clrMapOvr>
  <p:transition spd="slow">
    <p:cu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Shape 433"/>
        <p:cNvGrpSpPr/>
        <p:nvPr/>
      </p:nvGrpSpPr>
      <p:grpSpPr>
        <a:xfrm>
          <a:off x="0" y="0"/>
          <a:ext cx="0" cy="0"/>
          <a:chOff x="0" y="0"/>
          <a:chExt cx="0" cy="0"/>
        </a:xfrm>
      </p:grpSpPr>
      <p:sp>
        <p:nvSpPr>
          <p:cNvPr id="434" name="Shape 434"/>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8.06</a:t>
            </a:r>
          </a:p>
        </p:txBody>
      </p:sp>
      <p:sp>
        <p:nvSpPr>
          <p:cNvPr id="435" name="Shape 435"/>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a:t>The following rule, which applies to each pitcher who enters a game, governs the visits of the manager or coach to the pitcher at the foul line</a:t>
            </a:r>
          </a:p>
          <a:p>
            <a:pPr lvl="0" rtl="0">
              <a:spcBef>
                <a:spcPts val="0"/>
              </a:spcBef>
              <a:buNone/>
            </a:pPr>
            <a:endParaRPr sz="1800"/>
          </a:p>
          <a:p>
            <a:pPr lvl="0" rtl="0">
              <a:spcBef>
                <a:spcPts val="0"/>
              </a:spcBef>
              <a:buClr>
                <a:schemeClr val="dk1"/>
              </a:buClr>
              <a:buSzPct val="61111"/>
              <a:buFont typeface="Arial"/>
              <a:buNone/>
            </a:pPr>
            <a:r>
              <a:rPr lang="en" sz="1800"/>
              <a:t>(a) A manager or coach may come out twice in one inning to visit with the pitcher, but the third time out, the player must be removed as a pitcher.  Example: If a manager visits Pitcher A once in the first inning, then makes a pitching change in the same inning, Pitcher B would be allowed two visits in that inning before being removed on the third visit.</a:t>
            </a:r>
          </a:p>
          <a:p>
            <a:pPr>
              <a:spcBef>
                <a:spcPts val="0"/>
              </a:spcBef>
              <a:buNone/>
            </a:pPr>
            <a:endParaRPr/>
          </a:p>
        </p:txBody>
      </p:sp>
    </p:spTree>
  </p:cSld>
  <p:clrMapOvr>
    <a:masterClrMapping/>
  </p:clrMapOvr>
  <p:transition spd="slow">
    <p:cu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Shape 439"/>
        <p:cNvGrpSpPr/>
        <p:nvPr/>
      </p:nvGrpSpPr>
      <p:grpSpPr>
        <a:xfrm>
          <a:off x="0" y="0"/>
          <a:ext cx="0" cy="0"/>
          <a:chOff x="0" y="0"/>
          <a:chExt cx="0" cy="0"/>
        </a:xfrm>
      </p:grpSpPr>
      <p:sp>
        <p:nvSpPr>
          <p:cNvPr id="440" name="Shape 440"/>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endParaRPr/>
          </a:p>
        </p:txBody>
      </p:sp>
      <p:sp>
        <p:nvSpPr>
          <p:cNvPr id="441" name="Shape 441"/>
          <p:cNvSpPr txBox="1">
            <a:spLocks noGrp="1"/>
          </p:cNvSpPr>
          <p:nvPr>
            <p:ph type="body" idx="1"/>
          </p:nvPr>
        </p:nvSpPr>
        <p:spPr>
          <a:xfrm>
            <a:off x="258450" y="1185325"/>
            <a:ext cx="8963099" cy="4275299"/>
          </a:xfrm>
          <a:prstGeom prst="rect">
            <a:avLst/>
          </a:prstGeom>
        </p:spPr>
        <p:txBody>
          <a:bodyPr lIns="91425" tIns="91425" rIns="91425" bIns="91425" anchor="t" anchorCtr="0">
            <a:noAutofit/>
          </a:bodyPr>
          <a:lstStyle/>
          <a:p>
            <a:pPr lvl="0" rtl="0">
              <a:spcBef>
                <a:spcPts val="0"/>
              </a:spcBef>
              <a:buClr>
                <a:schemeClr val="dk1"/>
              </a:buClr>
              <a:buSzPct val="61111"/>
              <a:buFont typeface="Arial"/>
              <a:buNone/>
            </a:pPr>
            <a:r>
              <a:rPr lang="en" sz="1800"/>
              <a:t>b) A manager or coach may come out three times in one game to visit with the pitcher, but the fourth time out, the player must be removed as a pitcher.  Example: If a manager visits Pitcher A twice in the first three innings, then makes a pitching change in the fourth inning, Pitcher B would be allowed three visits in that game before being removed on the fourth visit, subject to the limits in (a) above.</a:t>
            </a:r>
          </a:p>
          <a:p>
            <a:pPr lvl="0" rtl="0">
              <a:spcBef>
                <a:spcPts val="0"/>
              </a:spcBef>
              <a:buClr>
                <a:schemeClr val="dk1"/>
              </a:buClr>
              <a:buSzPct val="36666"/>
              <a:buFont typeface="Arial"/>
              <a:buNone/>
            </a:pPr>
            <a:r>
              <a:rPr lang="en"/>
              <a:t>(</a:t>
            </a:r>
            <a:r>
              <a:rPr lang="en" sz="2400"/>
              <a:t>c) The manager or coach is prohibited from making a third visit while the same batter is at bat</a:t>
            </a:r>
          </a:p>
          <a:p>
            <a:pPr lvl="0" rtl="0">
              <a:spcBef>
                <a:spcPts val="0"/>
              </a:spcBef>
              <a:buClr>
                <a:schemeClr val="dk1"/>
              </a:buClr>
              <a:buSzPct val="45833"/>
              <a:buFont typeface="Arial"/>
              <a:buNone/>
            </a:pPr>
            <a:r>
              <a:rPr lang="en" sz="2400"/>
              <a:t>Comment 1: If the manager or coach, after a warning, makes a third visit to the pitcher while, the same batter is at bat, the manager or coach shall be removed from the game, not the pitcher</a:t>
            </a:r>
          </a:p>
          <a:p>
            <a:pPr>
              <a:spcBef>
                <a:spcPts val="0"/>
              </a:spcBef>
              <a:buNone/>
            </a:pPr>
            <a:endParaRPr sz="2400"/>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Rule 1.06</a:t>
            </a:r>
          </a:p>
        </p:txBody>
      </p:sp>
      <p:sp>
        <p:nvSpPr>
          <p:cNvPr id="68" name="Shape 68"/>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States that if a base becomes dislodged during the play.  That the next runner to come to that base on the same play may either</a:t>
            </a:r>
          </a:p>
          <a:p>
            <a:pPr marL="457200" lvl="0" indent="-419100" rtl="0">
              <a:spcBef>
                <a:spcPts val="0"/>
              </a:spcBef>
              <a:buClr>
                <a:schemeClr val="dk1"/>
              </a:buClr>
              <a:buSzPct val="100000"/>
              <a:buFont typeface="Arial"/>
              <a:buAutoNum type="arabicParenR"/>
            </a:pPr>
            <a:r>
              <a:rPr lang="en"/>
              <a:t>go to where the base was supposed to be</a:t>
            </a:r>
          </a:p>
          <a:p>
            <a:pPr marL="457200" lvl="0" indent="-419100">
              <a:spcBef>
                <a:spcPts val="0"/>
              </a:spcBef>
              <a:buClr>
                <a:schemeClr val="dk1"/>
              </a:buClr>
              <a:buSzPct val="100000"/>
              <a:buFont typeface="Arial"/>
              <a:buAutoNum type="arabicParenR"/>
            </a:pPr>
            <a:r>
              <a:rPr lang="en"/>
              <a:t>go to where the base is currently at</a:t>
            </a:r>
          </a:p>
        </p:txBody>
      </p:sp>
    </p:spTree>
  </p:cSld>
  <p:clrMapOvr>
    <a:masterClrMapping/>
  </p:clrMapOvr>
  <p:transition spd="slow">
    <p:cu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Shape 446"/>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9.00 Umpire</a:t>
            </a:r>
          </a:p>
        </p:txBody>
      </p:sp>
      <p:sp>
        <p:nvSpPr>
          <p:cNvPr id="447" name="Shape 447"/>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a:spcBef>
                <a:spcPts val="0"/>
              </a:spcBef>
              <a:buNone/>
            </a:pPr>
            <a:endParaRPr/>
          </a:p>
        </p:txBody>
      </p:sp>
    </p:spTree>
  </p:cSld>
  <p:clrMapOvr>
    <a:masterClrMapping/>
  </p:clrMapOvr>
  <p:transition spd="slow">
    <p:cu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Shape 451"/>
        <p:cNvGrpSpPr/>
        <p:nvPr/>
      </p:nvGrpSpPr>
      <p:grpSpPr>
        <a:xfrm>
          <a:off x="0" y="0"/>
          <a:ext cx="0" cy="0"/>
          <a:chOff x="0" y="0"/>
          <a:chExt cx="0" cy="0"/>
        </a:xfrm>
      </p:grpSpPr>
      <p:sp>
        <p:nvSpPr>
          <p:cNvPr id="452" name="Shape 452"/>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9.01- golden rule</a:t>
            </a:r>
          </a:p>
        </p:txBody>
      </p:sp>
      <p:sp>
        <p:nvSpPr>
          <p:cNvPr id="453" name="Shape 453"/>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Things to remember.</a:t>
            </a:r>
          </a:p>
          <a:p>
            <a:pPr rtl="0">
              <a:spcBef>
                <a:spcPts val="0"/>
              </a:spcBef>
              <a:buNone/>
            </a:pPr>
            <a:r>
              <a:rPr lang="en" sz="2400"/>
              <a:t>9.01C- Each umpire has the authority to rule on any point not specifically covered in the rules.</a:t>
            </a:r>
          </a:p>
          <a:p>
            <a:pPr rtl="0">
              <a:spcBef>
                <a:spcPts val="0"/>
              </a:spcBef>
              <a:buNone/>
            </a:pPr>
            <a:endParaRPr sz="2400"/>
          </a:p>
          <a:p>
            <a:pPr rtl="0">
              <a:spcBef>
                <a:spcPts val="0"/>
              </a:spcBef>
              <a:buNone/>
            </a:pPr>
            <a:r>
              <a:rPr lang="en" sz="2400"/>
              <a:t>9.01b- basically states once the game starts the umpire can throw anybody out who interferes with the umpire trying to run the game.  EVEN the League president!</a:t>
            </a:r>
          </a:p>
          <a:p>
            <a:pPr>
              <a:spcBef>
                <a:spcPts val="0"/>
              </a:spcBef>
              <a:buNone/>
            </a:pPr>
            <a:r>
              <a:rPr lang="en" sz="2400"/>
              <a:t>9.01F- states that we cannot eject fans.</a:t>
            </a:r>
          </a:p>
        </p:txBody>
      </p:sp>
    </p:spTree>
  </p:cSld>
  <p:clrMapOvr>
    <a:masterClrMapping/>
  </p:clrMapOvr>
  <p:transition spd="slow">
    <p:cu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Shape 457"/>
        <p:cNvGrpSpPr/>
        <p:nvPr/>
      </p:nvGrpSpPr>
      <p:grpSpPr>
        <a:xfrm>
          <a:off x="0" y="0"/>
          <a:ext cx="0" cy="0"/>
          <a:chOff x="0" y="0"/>
          <a:chExt cx="0" cy="0"/>
        </a:xfrm>
      </p:grpSpPr>
      <p:sp>
        <p:nvSpPr>
          <p:cNvPr id="458" name="Shape 458"/>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9.02 Decisions</a:t>
            </a:r>
          </a:p>
        </p:txBody>
      </p:sp>
      <p:sp>
        <p:nvSpPr>
          <p:cNvPr id="459" name="Shape 459"/>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marL="457200" lvl="0" indent="-419100" rtl="0">
              <a:spcBef>
                <a:spcPts val="0"/>
              </a:spcBef>
              <a:buClr>
                <a:schemeClr val="dk1"/>
              </a:buClr>
              <a:buSzPct val="100000"/>
              <a:buFont typeface="Arial"/>
              <a:buAutoNum type="alphaLcPeriod"/>
            </a:pPr>
            <a:r>
              <a:rPr lang="en"/>
              <a:t>No manager, coach or player can argue a judgement call. (out, safe, ball, strike, fair, etc)</a:t>
            </a:r>
          </a:p>
          <a:p>
            <a:pPr marL="457200" lvl="0" indent="-419100" rtl="0">
              <a:spcBef>
                <a:spcPts val="0"/>
              </a:spcBef>
              <a:buClr>
                <a:schemeClr val="dk1"/>
              </a:buClr>
              <a:buSzPct val="100000"/>
              <a:buFont typeface="Arial"/>
              <a:buAutoNum type="alphaLcPeriod"/>
            </a:pPr>
            <a:r>
              <a:rPr lang="en"/>
              <a:t>No umpire can change another umpires call</a:t>
            </a:r>
          </a:p>
          <a:p>
            <a:pPr rtl="0">
              <a:spcBef>
                <a:spcPts val="0"/>
              </a:spcBef>
              <a:buNone/>
            </a:pPr>
            <a:endParaRPr/>
          </a:p>
          <a:p>
            <a:pPr lvl="0">
              <a:spcBef>
                <a:spcPts val="0"/>
              </a:spcBef>
              <a:buNone/>
            </a:pPr>
            <a:r>
              <a:rPr lang="en"/>
              <a:t>D. Umpires can only be removed from game if sick or injured.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1.08 Players benches (dugout)</a:t>
            </a:r>
          </a:p>
        </p:txBody>
      </p:sp>
      <p:sp>
        <p:nvSpPr>
          <p:cNvPr id="74" name="Shape 74"/>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There is no On deck batter in Majors or Minors</a:t>
            </a:r>
          </a:p>
          <a:p>
            <a:pPr rtl="0">
              <a:spcBef>
                <a:spcPts val="0"/>
              </a:spcBef>
              <a:buNone/>
            </a:pPr>
            <a:r>
              <a:rPr lang="en"/>
              <a:t>*only the first batter of each inning is allowed to swing a bat between innings</a:t>
            </a:r>
          </a:p>
          <a:p>
            <a:pPr>
              <a:spcBef>
                <a:spcPts val="0"/>
              </a:spcBef>
              <a:buNone/>
            </a:pPr>
            <a:r>
              <a:rPr lang="en"/>
              <a:t>*only one player is allowed to have a bat in their hands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Shape 79"/>
          <p:cNvSpPr txBox="1">
            <a:spLocks noGrp="1"/>
          </p:cNvSpPr>
          <p:nvPr>
            <p:ph type="title"/>
          </p:nvPr>
        </p:nvSpPr>
        <p:spPr>
          <a:xfrm>
            <a:off x="457200" y="205978"/>
            <a:ext cx="8229600" cy="857400"/>
          </a:xfrm>
          <a:prstGeom prst="rect">
            <a:avLst/>
          </a:prstGeom>
        </p:spPr>
        <p:txBody>
          <a:bodyPr lIns="91425" tIns="91425" rIns="91425" bIns="91425" anchor="b" anchorCtr="0">
            <a:noAutofit/>
          </a:bodyPr>
          <a:lstStyle/>
          <a:p>
            <a:pPr>
              <a:spcBef>
                <a:spcPts val="0"/>
              </a:spcBef>
              <a:buNone/>
            </a:pPr>
            <a:r>
              <a:rPr lang="en"/>
              <a:t>1.10 Bats</a:t>
            </a:r>
          </a:p>
        </p:txBody>
      </p:sp>
      <p:sp>
        <p:nvSpPr>
          <p:cNvPr id="80" name="Shape 80"/>
          <p:cNvSpPr txBox="1">
            <a:spLocks noGrp="1"/>
          </p:cNvSpPr>
          <p:nvPr>
            <p:ph type="body" idx="1"/>
          </p:nvPr>
        </p:nvSpPr>
        <p:spPr>
          <a:xfrm>
            <a:off x="457200" y="1200150"/>
            <a:ext cx="8229600" cy="3725699"/>
          </a:xfrm>
          <a:prstGeom prst="rect">
            <a:avLst/>
          </a:prstGeom>
        </p:spPr>
        <p:txBody>
          <a:bodyPr lIns="91425" tIns="91425" rIns="91425" bIns="91425" anchor="t" anchorCtr="0">
            <a:noAutofit/>
          </a:bodyPr>
          <a:lstStyle/>
          <a:p>
            <a:pPr rtl="0">
              <a:spcBef>
                <a:spcPts val="0"/>
              </a:spcBef>
              <a:buNone/>
            </a:pPr>
            <a:r>
              <a:rPr lang="en"/>
              <a:t>Bats must be smooth and round.  No flat spots!</a:t>
            </a:r>
          </a:p>
          <a:p>
            <a:pPr rtl="0">
              <a:spcBef>
                <a:spcPts val="0"/>
              </a:spcBef>
              <a:buNone/>
            </a:pPr>
            <a:r>
              <a:rPr lang="en"/>
              <a:t>for majors and minors bats must be less than or equal to 33 inches.</a:t>
            </a:r>
          </a:p>
          <a:p>
            <a:pPr rtl="0">
              <a:spcBef>
                <a:spcPts val="0"/>
              </a:spcBef>
              <a:buNone/>
            </a:pPr>
            <a:r>
              <a:rPr lang="en"/>
              <a:t>Bats must be 2.25 inches in diameter</a:t>
            </a:r>
          </a:p>
          <a:p>
            <a:pPr rtl="0">
              <a:spcBef>
                <a:spcPts val="0"/>
              </a:spcBef>
              <a:buNone/>
            </a:pPr>
            <a:r>
              <a:rPr lang="en"/>
              <a:t>Bats must be stamped with the BPF of 1.15</a:t>
            </a:r>
          </a:p>
          <a:p>
            <a:pPr>
              <a:spcBef>
                <a:spcPts val="0"/>
              </a:spcBef>
              <a:buNone/>
            </a:pPr>
            <a:r>
              <a:rPr lang="en"/>
              <a:t>Traditional batting donut is not allowed.</a:t>
            </a:r>
          </a:p>
        </p:txBody>
      </p:sp>
    </p:spTree>
  </p:cSld>
  <p:clrMapOvr>
    <a:masterClrMapping/>
  </p:clrMapOvr>
  <p:transition spd="slow">
    <p:cut/>
  </p:transition>
</p:sld>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4195</Words>
  <Application>Microsoft Office PowerPoint</Application>
  <PresentationFormat>On-screen Show (16:9)</PresentationFormat>
  <Paragraphs>289</Paragraphs>
  <Slides>72</Slides>
  <Notes>72</Notes>
  <HiddenSlides>0</HiddenSlides>
  <MMClips>0</MMClips>
  <ScaleCrop>false</ScaleCrop>
  <HeadingPairs>
    <vt:vector size="4" baseType="variant">
      <vt:variant>
        <vt:lpstr>Theme</vt:lpstr>
      </vt:variant>
      <vt:variant>
        <vt:i4>1</vt:i4>
      </vt:variant>
      <vt:variant>
        <vt:lpstr>Slide Titles</vt:lpstr>
      </vt:variant>
      <vt:variant>
        <vt:i4>72</vt:i4>
      </vt:variant>
    </vt:vector>
  </HeadingPairs>
  <TitlesOfParts>
    <vt:vector size="73" baseType="lpstr">
      <vt:lpstr>simple-light</vt:lpstr>
      <vt:lpstr>Umpire Clinic 2015</vt:lpstr>
      <vt:lpstr>All items from this training can be found on my web page.  Which is on the School City of Hobart website.  </vt:lpstr>
      <vt:lpstr>Slide 3</vt:lpstr>
      <vt:lpstr>LIABLE- legally/ financially responsible</vt:lpstr>
      <vt:lpstr>The Rules are broken into 9 sections</vt:lpstr>
      <vt:lpstr>Rule 1.00 Objectives</vt:lpstr>
      <vt:lpstr>Rule 1.06</vt:lpstr>
      <vt:lpstr>1.08 Players benches (dugout)</vt:lpstr>
      <vt:lpstr>1.10 Bats</vt:lpstr>
      <vt:lpstr>Rule 1.11</vt:lpstr>
      <vt:lpstr>rule 1.11 continued</vt:lpstr>
      <vt:lpstr>1.16 Helmets</vt:lpstr>
      <vt:lpstr>1.17 player protection</vt:lpstr>
      <vt:lpstr>Rule 1.17 continued</vt:lpstr>
      <vt:lpstr>Rule 2</vt:lpstr>
      <vt:lpstr>3.00 - GAME PRELIMINARIES </vt:lpstr>
      <vt:lpstr>3.03 Substitutions</vt:lpstr>
      <vt:lpstr>3.03 Subs cont.</vt:lpstr>
      <vt:lpstr>3.03 Subs cont.</vt:lpstr>
      <vt:lpstr>3.05 Minimum pitching requirement</vt:lpstr>
      <vt:lpstr>   Rule 3.09 - Managers, Coaches and Inactive Players</vt:lpstr>
      <vt:lpstr>3:10 Field condition weather</vt:lpstr>
      <vt:lpstr>3:12 Calling “TIME” and “PLAY”</vt:lpstr>
      <vt:lpstr>3:13 Ground Rules</vt:lpstr>
      <vt:lpstr>3:14 Equipment</vt:lpstr>
      <vt:lpstr>3:17 Dugout</vt:lpstr>
      <vt:lpstr>Slide 27</vt:lpstr>
      <vt:lpstr>Slide 28</vt:lpstr>
      <vt:lpstr> 4.01 cont.</vt:lpstr>
      <vt:lpstr>Rule 4.03 </vt:lpstr>
      <vt:lpstr>4.03 continued</vt:lpstr>
      <vt:lpstr>4.05</vt:lpstr>
      <vt:lpstr>4.07 Ejections</vt:lpstr>
      <vt:lpstr>Ejections continued</vt:lpstr>
      <vt:lpstr>4.16 Team size</vt:lpstr>
      <vt:lpstr>4.19 Protesting a game</vt:lpstr>
      <vt:lpstr>4.19 continued</vt:lpstr>
      <vt:lpstr>How to protest</vt:lpstr>
      <vt:lpstr>5.07 end of an inning</vt:lpstr>
      <vt:lpstr>5.08 Ball interference</vt:lpstr>
      <vt:lpstr>5.09 dead ball</vt:lpstr>
      <vt:lpstr>Dead ball cont.</vt:lpstr>
      <vt:lpstr>dead ball continued</vt:lpstr>
      <vt:lpstr>6.00 The batter</vt:lpstr>
      <vt:lpstr>6.02 Taking position</vt:lpstr>
      <vt:lpstr>6.02 cont.</vt:lpstr>
      <vt:lpstr>6.05 batter is out when</vt:lpstr>
      <vt:lpstr>6.05 cont.  </vt:lpstr>
      <vt:lpstr>6.06 Illegal actions</vt:lpstr>
      <vt:lpstr>6.06 cont.</vt:lpstr>
      <vt:lpstr>6.07 Batting out of turn</vt:lpstr>
      <vt:lpstr>7.00 The Runner</vt:lpstr>
      <vt:lpstr>7.02 Touching bases</vt:lpstr>
      <vt:lpstr>7.03 Occupying a Base</vt:lpstr>
      <vt:lpstr>7.04 Advancing bases</vt:lpstr>
      <vt:lpstr>7.05 Advancing bases</vt:lpstr>
      <vt:lpstr>7.05 Cont.</vt:lpstr>
      <vt:lpstr>7.06 OBSTRUCTION 1</vt:lpstr>
      <vt:lpstr>Obstruction 1 cont.</vt:lpstr>
      <vt:lpstr>7.09 Interference- immediate dead ball</vt:lpstr>
      <vt:lpstr>7:10 Out on appeal</vt:lpstr>
      <vt:lpstr>7:15 Double first base</vt:lpstr>
      <vt:lpstr>8.00- Pitcher</vt:lpstr>
      <vt:lpstr>8.01 legal pitching delivery</vt:lpstr>
      <vt:lpstr>8.02 Pitcher Violations</vt:lpstr>
      <vt:lpstr>8.03 preparatory pitches</vt:lpstr>
      <vt:lpstr>8.04</vt:lpstr>
      <vt:lpstr>8.06</vt:lpstr>
      <vt:lpstr>Slide 69</vt:lpstr>
      <vt:lpstr>9.00 Umpire</vt:lpstr>
      <vt:lpstr>9.01- golden rule</vt:lpstr>
      <vt:lpstr>9.02 Decisions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Umpire Clinic 2015</dc:title>
  <dc:creator>bench_000</dc:creator>
  <cp:lastModifiedBy>benchbaby74@comcast.net</cp:lastModifiedBy>
  <cp:revision>1</cp:revision>
  <dcterms:modified xsi:type="dcterms:W3CDTF">2015-04-11T03:05:32Z</dcterms:modified>
</cp:coreProperties>
</file>